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447" r:id="rId3"/>
    <p:sldId id="467" r:id="rId4"/>
    <p:sldId id="424" r:id="rId5"/>
    <p:sldId id="264" r:id="rId6"/>
    <p:sldId id="265" r:id="rId7"/>
    <p:sldId id="266" r:id="rId8"/>
    <p:sldId id="427" r:id="rId9"/>
    <p:sldId id="464" r:id="rId10"/>
    <p:sldId id="466" r:id="rId11"/>
    <p:sldId id="453" r:id="rId12"/>
    <p:sldId id="454" r:id="rId13"/>
    <p:sldId id="455" r:id="rId14"/>
    <p:sldId id="469" r:id="rId15"/>
    <p:sldId id="449" r:id="rId16"/>
    <p:sldId id="452" r:id="rId17"/>
    <p:sldId id="295" r:id="rId18"/>
    <p:sldId id="459" r:id="rId19"/>
    <p:sldId id="463" r:id="rId20"/>
    <p:sldId id="448" r:id="rId21"/>
    <p:sldId id="446" r:id="rId22"/>
    <p:sldId id="462" r:id="rId23"/>
    <p:sldId id="267" r:id="rId24"/>
    <p:sldId id="272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88D9B7-9CD2-4BAB-9EC9-DEEC6131AF75}">
          <p14:sldIdLst/>
        </p14:section>
        <p14:section name="Tendencias en Abastecimiento" id="{871C2103-C806-4BC5-9E3C-AE137252A9F4}">
          <p14:sldIdLst>
            <p14:sldId id="261"/>
            <p14:sldId id="447"/>
            <p14:sldId id="467"/>
            <p14:sldId id="424"/>
            <p14:sldId id="264"/>
            <p14:sldId id="265"/>
            <p14:sldId id="266"/>
            <p14:sldId id="427"/>
            <p14:sldId id="464"/>
            <p14:sldId id="466"/>
            <p14:sldId id="453"/>
            <p14:sldId id="454"/>
            <p14:sldId id="455"/>
            <p14:sldId id="469"/>
            <p14:sldId id="449"/>
            <p14:sldId id="452"/>
            <p14:sldId id="295"/>
            <p14:sldId id="459"/>
            <p14:sldId id="463"/>
            <p14:sldId id="448"/>
            <p14:sldId id="446"/>
            <p14:sldId id="462"/>
            <p14:sldId id="267"/>
            <p14:sldId id="272"/>
          </p14:sldIdLst>
        </p14:section>
        <p14:section name="redes y tendencias en soluciones" id="{7707A34D-E0B8-4411-B99D-935A8F75073B}">
          <p14:sldIdLst/>
        </p14:section>
        <p14:section name="Marketplaces" id="{9BF355DE-8B5B-47E2-8F2D-465E33FC8F01}">
          <p14:sldIdLst/>
        </p14:section>
        <p14:section name="Requerimientos de soluciones de abastecimiento" id="{6A9BC92D-D0C5-4BF3-8163-561621D15603}">
          <p14:sldIdLst/>
        </p14:section>
        <p14:section name="Catalogos" id="{FA852A3F-0C3D-4836-95F9-B2EE4A4A95D5}">
          <p14:sldIdLst/>
        </p14:section>
        <p14:section name="Enfoque SAP Ariba" id="{C4F80263-FB0E-4B51-9455-31F9CC657627}">
          <p14:sldIdLst/>
        </p14:section>
        <p14:section name="Factura" id="{C7D62A75-D98D-4146-BF6F-011D54C64A5F}">
          <p14:sldIdLst/>
        </p14:section>
        <p14:section name="Otras soluciones" id="{E85CAE67-8162-4A65-B8C5-23F76F819659}">
          <p14:sldIdLst/>
        </p14:section>
        <p14:section name="Casos de clientes" id="{A7435282-B882-4539-AB0C-B9B4A0FA0D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0981" autoAdjust="0"/>
  </p:normalViewPr>
  <p:slideViewPr>
    <p:cSldViewPr>
      <p:cViewPr varScale="1">
        <p:scale>
          <a:sx n="62" d="100"/>
          <a:sy n="62" d="100"/>
        </p:scale>
        <p:origin x="-154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51C01-5117-2D4F-8E80-A87723F1D1F1}" type="doc">
      <dgm:prSet loTypeId="urn:microsoft.com/office/officeart/2005/8/layout/matrix2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8C5F26B-606E-FA44-8169-66ABEB849533}">
      <dgm:prSet phldrT="[Text]"/>
      <dgm:spPr>
        <a:solidFill>
          <a:srgbClr val="3366FF">
            <a:alpha val="90000"/>
          </a:srgbClr>
        </a:solidFill>
      </dgm:spPr>
      <dgm:t>
        <a:bodyPr/>
        <a:lstStyle/>
        <a:p>
          <a:r>
            <a:rPr lang="en-US" dirty="0" err="1" smtClean="0"/>
            <a:t>Innovación</a:t>
          </a:r>
          <a:endParaRPr lang="en-US" dirty="0"/>
        </a:p>
      </dgm:t>
    </dgm:pt>
    <dgm:pt modelId="{1D91CF2A-DFCB-614E-A14D-EBC864ABE0D2}" type="parTrans" cxnId="{AF329E9A-FC4F-6248-90ED-D885E510E9BF}">
      <dgm:prSet/>
      <dgm:spPr/>
      <dgm:t>
        <a:bodyPr/>
        <a:lstStyle/>
        <a:p>
          <a:endParaRPr lang="en-US"/>
        </a:p>
      </dgm:t>
    </dgm:pt>
    <dgm:pt modelId="{9B168880-8BE6-3844-82BA-3A17CC66C1F3}" type="sibTrans" cxnId="{AF329E9A-FC4F-6248-90ED-D885E510E9BF}">
      <dgm:prSet/>
      <dgm:spPr/>
      <dgm:t>
        <a:bodyPr/>
        <a:lstStyle/>
        <a:p>
          <a:endParaRPr lang="en-US"/>
        </a:p>
      </dgm:t>
    </dgm:pt>
    <dgm:pt modelId="{BCDF3547-5CD3-4543-BBAF-FD69EBA1CF5B}">
      <dgm:prSet phldrT="[Text]"/>
      <dgm:spPr>
        <a:solidFill>
          <a:srgbClr val="FF0000">
            <a:alpha val="76667"/>
          </a:srgbClr>
        </a:solidFill>
      </dgm:spPr>
      <dgm:t>
        <a:bodyPr/>
        <a:lstStyle/>
        <a:p>
          <a:r>
            <a:rPr lang="en-US" dirty="0" err="1" smtClean="0"/>
            <a:t>Expansión</a:t>
          </a:r>
          <a:endParaRPr lang="en-US" dirty="0" smtClean="0"/>
        </a:p>
        <a:p>
          <a:r>
            <a:rPr lang="en-US" dirty="0" smtClean="0"/>
            <a:t>de Mercado</a:t>
          </a:r>
          <a:endParaRPr lang="en-US" dirty="0"/>
        </a:p>
      </dgm:t>
    </dgm:pt>
    <dgm:pt modelId="{81827CB2-B86D-DE4E-ABCF-1E65BD4ADBDE}" type="parTrans" cxnId="{EE2CB4D2-5254-394C-A3D1-1B890459F157}">
      <dgm:prSet/>
      <dgm:spPr/>
      <dgm:t>
        <a:bodyPr/>
        <a:lstStyle/>
        <a:p>
          <a:endParaRPr lang="en-US"/>
        </a:p>
      </dgm:t>
    </dgm:pt>
    <dgm:pt modelId="{7A5642DF-5D93-3444-8AC4-1C73549CE200}" type="sibTrans" cxnId="{EE2CB4D2-5254-394C-A3D1-1B890459F157}">
      <dgm:prSet/>
      <dgm:spPr/>
      <dgm:t>
        <a:bodyPr/>
        <a:lstStyle/>
        <a:p>
          <a:endParaRPr lang="en-US"/>
        </a:p>
      </dgm:t>
    </dgm:pt>
    <dgm:pt modelId="{6BAC9A95-F9EB-974D-9DA9-484EE28241F3}">
      <dgm:prSet phldrT="[Text]"/>
      <dgm:spPr/>
      <dgm:t>
        <a:bodyPr/>
        <a:lstStyle/>
        <a:p>
          <a:r>
            <a:rPr lang="en-US" dirty="0" smtClean="0"/>
            <a:t>Compliance &amp; </a:t>
          </a:r>
          <a:r>
            <a:rPr lang="en-US" dirty="0" err="1" smtClean="0"/>
            <a:t>Flujo</a:t>
          </a:r>
          <a:r>
            <a:rPr lang="en-US" dirty="0" smtClean="0"/>
            <a:t> de </a:t>
          </a:r>
          <a:r>
            <a:rPr lang="en-US" dirty="0" err="1" smtClean="0"/>
            <a:t>Caja</a:t>
          </a:r>
          <a:endParaRPr lang="en-US" dirty="0"/>
        </a:p>
      </dgm:t>
    </dgm:pt>
    <dgm:pt modelId="{34035C8D-1BDE-5141-8C74-B3EDFE677956}" type="parTrans" cxnId="{B448FC85-80AD-2749-B54C-0968CDB25577}">
      <dgm:prSet/>
      <dgm:spPr/>
      <dgm:t>
        <a:bodyPr/>
        <a:lstStyle/>
        <a:p>
          <a:endParaRPr lang="en-US"/>
        </a:p>
      </dgm:t>
    </dgm:pt>
    <dgm:pt modelId="{898B6EDF-1990-8142-8CEC-5E6359F1076E}" type="sibTrans" cxnId="{B448FC85-80AD-2749-B54C-0968CDB25577}">
      <dgm:prSet/>
      <dgm:spPr/>
      <dgm:t>
        <a:bodyPr/>
        <a:lstStyle/>
        <a:p>
          <a:endParaRPr lang="en-US"/>
        </a:p>
      </dgm:t>
    </dgm:pt>
    <dgm:pt modelId="{E30534FC-FC59-B14B-85AA-111EC7059BA9}">
      <dgm:prSet phldrT="[Text]"/>
      <dgm:spPr>
        <a:solidFill>
          <a:srgbClr val="FDB125">
            <a:alpha val="50000"/>
          </a:srgbClr>
        </a:solidFill>
      </dgm:spPr>
      <dgm:t>
        <a:bodyPr/>
        <a:lstStyle/>
        <a:p>
          <a:r>
            <a:rPr lang="en-US" dirty="0" smtClean="0"/>
            <a:t>Marketing &amp; Branding</a:t>
          </a:r>
          <a:endParaRPr lang="en-US" dirty="0"/>
        </a:p>
      </dgm:t>
    </dgm:pt>
    <dgm:pt modelId="{DB448378-7AE2-7E44-849C-93FE79583DE2}" type="parTrans" cxnId="{CF454A64-9A79-2148-B5AF-381DD508DB93}">
      <dgm:prSet/>
      <dgm:spPr/>
      <dgm:t>
        <a:bodyPr/>
        <a:lstStyle/>
        <a:p>
          <a:endParaRPr lang="en-US"/>
        </a:p>
      </dgm:t>
    </dgm:pt>
    <dgm:pt modelId="{8F5DA866-F86C-1E40-A357-5A136F824E34}" type="sibTrans" cxnId="{CF454A64-9A79-2148-B5AF-381DD508DB93}">
      <dgm:prSet/>
      <dgm:spPr/>
      <dgm:t>
        <a:bodyPr/>
        <a:lstStyle/>
        <a:p>
          <a:endParaRPr lang="en-US"/>
        </a:p>
      </dgm:t>
    </dgm:pt>
    <dgm:pt modelId="{F0B4EA3F-7BF8-1343-9595-5559563F512D}" type="pres">
      <dgm:prSet presAssocID="{40551C01-5117-2D4F-8E80-A87723F1D1F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69265-72C1-EE4D-BD3D-FE7D09A38C5F}" type="pres">
      <dgm:prSet presAssocID="{40551C01-5117-2D4F-8E80-A87723F1D1F1}" presName="axisShape" presStyleLbl="bgShp" presStyleIdx="0" presStyleCnt="1"/>
      <dgm:spPr/>
    </dgm:pt>
    <dgm:pt modelId="{4C155404-EE8E-3B47-B921-6D92F5E52269}" type="pres">
      <dgm:prSet presAssocID="{40551C01-5117-2D4F-8E80-A87723F1D1F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B0033-6759-FF45-8213-8FB432E108EB}" type="pres">
      <dgm:prSet presAssocID="{40551C01-5117-2D4F-8E80-A87723F1D1F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6F24B-B996-9C40-8238-864C95025229}" type="pres">
      <dgm:prSet presAssocID="{40551C01-5117-2D4F-8E80-A87723F1D1F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CEB9C-3BFA-3444-BE00-1D4CFB84FCC6}" type="pres">
      <dgm:prSet presAssocID="{40551C01-5117-2D4F-8E80-A87723F1D1F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2B350-1DE2-4F29-803F-AA3A43EAAB43}" type="presOf" srcId="{98C5F26B-606E-FA44-8169-66ABEB849533}" destId="{4C155404-EE8E-3B47-B921-6D92F5E52269}" srcOrd="0" destOrd="0" presId="urn:microsoft.com/office/officeart/2005/8/layout/matrix2"/>
    <dgm:cxn modelId="{C6E78D70-3AA4-4548-B4DD-00B31A9D78C2}" type="presOf" srcId="{BCDF3547-5CD3-4543-BBAF-FD69EBA1CF5B}" destId="{EA9B0033-6759-FF45-8213-8FB432E108EB}" srcOrd="0" destOrd="0" presId="urn:microsoft.com/office/officeart/2005/8/layout/matrix2"/>
    <dgm:cxn modelId="{EE2CB4D2-5254-394C-A3D1-1B890459F157}" srcId="{40551C01-5117-2D4F-8E80-A87723F1D1F1}" destId="{BCDF3547-5CD3-4543-BBAF-FD69EBA1CF5B}" srcOrd="1" destOrd="0" parTransId="{81827CB2-B86D-DE4E-ABCF-1E65BD4ADBDE}" sibTransId="{7A5642DF-5D93-3444-8AC4-1C73549CE200}"/>
    <dgm:cxn modelId="{04BF4037-A05B-47B0-BDCF-D1A59022033A}" type="presOf" srcId="{6BAC9A95-F9EB-974D-9DA9-484EE28241F3}" destId="{2156F24B-B996-9C40-8238-864C95025229}" srcOrd="0" destOrd="0" presId="urn:microsoft.com/office/officeart/2005/8/layout/matrix2"/>
    <dgm:cxn modelId="{B448FC85-80AD-2749-B54C-0968CDB25577}" srcId="{40551C01-5117-2D4F-8E80-A87723F1D1F1}" destId="{6BAC9A95-F9EB-974D-9DA9-484EE28241F3}" srcOrd="2" destOrd="0" parTransId="{34035C8D-1BDE-5141-8C74-B3EDFE677956}" sibTransId="{898B6EDF-1990-8142-8CEC-5E6359F1076E}"/>
    <dgm:cxn modelId="{BCEDD457-6501-4F4B-87C3-42B2E8003557}" type="presOf" srcId="{E30534FC-FC59-B14B-85AA-111EC7059BA9}" destId="{AA4CEB9C-3BFA-3444-BE00-1D4CFB84FCC6}" srcOrd="0" destOrd="0" presId="urn:microsoft.com/office/officeart/2005/8/layout/matrix2"/>
    <dgm:cxn modelId="{CE21465C-F8DD-4AEB-B888-7B4EC7A1FEDC}" type="presOf" srcId="{40551C01-5117-2D4F-8E80-A87723F1D1F1}" destId="{F0B4EA3F-7BF8-1343-9595-5559563F512D}" srcOrd="0" destOrd="0" presId="urn:microsoft.com/office/officeart/2005/8/layout/matrix2"/>
    <dgm:cxn modelId="{AF329E9A-FC4F-6248-90ED-D885E510E9BF}" srcId="{40551C01-5117-2D4F-8E80-A87723F1D1F1}" destId="{98C5F26B-606E-FA44-8169-66ABEB849533}" srcOrd="0" destOrd="0" parTransId="{1D91CF2A-DFCB-614E-A14D-EBC864ABE0D2}" sibTransId="{9B168880-8BE6-3844-82BA-3A17CC66C1F3}"/>
    <dgm:cxn modelId="{CF454A64-9A79-2148-B5AF-381DD508DB93}" srcId="{40551C01-5117-2D4F-8E80-A87723F1D1F1}" destId="{E30534FC-FC59-B14B-85AA-111EC7059BA9}" srcOrd="3" destOrd="0" parTransId="{DB448378-7AE2-7E44-849C-93FE79583DE2}" sibTransId="{8F5DA866-F86C-1E40-A357-5A136F824E34}"/>
    <dgm:cxn modelId="{97B821E8-C1D2-4530-B2AB-AE9D4E5298DD}" type="presParOf" srcId="{F0B4EA3F-7BF8-1343-9595-5559563F512D}" destId="{4C469265-72C1-EE4D-BD3D-FE7D09A38C5F}" srcOrd="0" destOrd="0" presId="urn:microsoft.com/office/officeart/2005/8/layout/matrix2"/>
    <dgm:cxn modelId="{9F7427B3-E0DB-420A-B172-E74DC0444478}" type="presParOf" srcId="{F0B4EA3F-7BF8-1343-9595-5559563F512D}" destId="{4C155404-EE8E-3B47-B921-6D92F5E52269}" srcOrd="1" destOrd="0" presId="urn:microsoft.com/office/officeart/2005/8/layout/matrix2"/>
    <dgm:cxn modelId="{52DBF226-CF06-4F06-AFAB-8FD22C3CBA1C}" type="presParOf" srcId="{F0B4EA3F-7BF8-1343-9595-5559563F512D}" destId="{EA9B0033-6759-FF45-8213-8FB432E108EB}" srcOrd="2" destOrd="0" presId="urn:microsoft.com/office/officeart/2005/8/layout/matrix2"/>
    <dgm:cxn modelId="{9A2739C1-D7CA-4778-B0FD-FBFBBD6EEE2E}" type="presParOf" srcId="{F0B4EA3F-7BF8-1343-9595-5559563F512D}" destId="{2156F24B-B996-9C40-8238-864C95025229}" srcOrd="3" destOrd="0" presId="urn:microsoft.com/office/officeart/2005/8/layout/matrix2"/>
    <dgm:cxn modelId="{329007C9-0EFF-4694-9897-42A8A5495882}" type="presParOf" srcId="{F0B4EA3F-7BF8-1343-9595-5559563F512D}" destId="{AA4CEB9C-3BFA-3444-BE00-1D4CFB84FCC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470F-BB6D-4FE4-BF23-262729C7EB2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CDDE3E0-7A6D-4656-9FC6-E0DD8B6B80D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400" smtClean="0"/>
            <a:t>Integración al interior de la organización compradora.</a:t>
          </a:r>
          <a:endParaRPr lang="es-CL" sz="2400" dirty="0"/>
        </a:p>
      </dgm:t>
    </dgm:pt>
    <dgm:pt modelId="{FEB58A80-6B80-4D7B-8D4D-3B64594BC57C}" type="parTrans" cxnId="{25CC30F6-8750-4056-9FC4-448777DEE40D}">
      <dgm:prSet/>
      <dgm:spPr/>
      <dgm:t>
        <a:bodyPr/>
        <a:lstStyle/>
        <a:p>
          <a:endParaRPr lang="es-CL"/>
        </a:p>
      </dgm:t>
    </dgm:pt>
    <dgm:pt modelId="{4741D514-7926-493E-8574-03E2DB97A87C}" type="sibTrans" cxnId="{25CC30F6-8750-4056-9FC4-448777DEE40D}">
      <dgm:prSet/>
      <dgm:spPr/>
      <dgm:t>
        <a:bodyPr/>
        <a:lstStyle/>
        <a:p>
          <a:endParaRPr lang="es-CL"/>
        </a:p>
      </dgm:t>
    </dgm:pt>
    <dgm:pt modelId="{A917D076-1F47-4A90-8870-23A43B292E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400" dirty="0" smtClean="0"/>
            <a:t>Integración del proceso con el proveedor.</a:t>
          </a:r>
          <a:endParaRPr lang="es-CL" sz="2400" dirty="0"/>
        </a:p>
      </dgm:t>
    </dgm:pt>
    <dgm:pt modelId="{683984FA-A4DD-4444-96E7-53DFB76717A7}" type="parTrans" cxnId="{05066B3B-E0BC-4501-AF81-4F5EF407313A}">
      <dgm:prSet/>
      <dgm:spPr/>
      <dgm:t>
        <a:bodyPr/>
        <a:lstStyle/>
        <a:p>
          <a:endParaRPr lang="es-CL"/>
        </a:p>
      </dgm:t>
    </dgm:pt>
    <dgm:pt modelId="{7341FA03-D16E-44AE-9C56-47C1DEA686C0}" type="sibTrans" cxnId="{05066B3B-E0BC-4501-AF81-4F5EF407313A}">
      <dgm:prSet/>
      <dgm:spPr/>
      <dgm:t>
        <a:bodyPr/>
        <a:lstStyle/>
        <a:p>
          <a:endParaRPr lang="es-CL"/>
        </a:p>
      </dgm:t>
    </dgm:pt>
    <dgm:pt modelId="{8ED0CB60-DABF-4D3E-A9F3-A38D0A3A3FC5}" type="pres">
      <dgm:prSet presAssocID="{90CC470F-BB6D-4FE4-BF23-262729C7EB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9F073E66-A15A-48E4-B9F0-75FDDACC4F58}" type="pres">
      <dgm:prSet presAssocID="{FCDDE3E0-7A6D-4656-9FC6-E0DD8B6B80D7}" presName="linNode" presStyleCnt="0"/>
      <dgm:spPr/>
    </dgm:pt>
    <dgm:pt modelId="{48A20593-D3B0-433A-8A8A-582F35C722F3}" type="pres">
      <dgm:prSet presAssocID="{FCDDE3E0-7A6D-4656-9FC6-E0DD8B6B80D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029790-35A4-40CA-92F9-EA7335C16DEF}" type="pres">
      <dgm:prSet presAssocID="{FCDDE3E0-7A6D-4656-9FC6-E0DD8B6B80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A87E8A-59D8-4282-A720-43392A6984F9}" type="pres">
      <dgm:prSet presAssocID="{4741D514-7926-493E-8574-03E2DB97A87C}" presName="spacing" presStyleCnt="0"/>
      <dgm:spPr/>
    </dgm:pt>
    <dgm:pt modelId="{CD00B1E6-9F72-470B-A63D-0CC3BBEC5C67}" type="pres">
      <dgm:prSet presAssocID="{A917D076-1F47-4A90-8870-23A43B292E1E}" presName="linNode" presStyleCnt="0"/>
      <dgm:spPr/>
    </dgm:pt>
    <dgm:pt modelId="{0AB6CC0F-44B6-4E29-B628-C396D6C29FBE}" type="pres">
      <dgm:prSet presAssocID="{A917D076-1F47-4A90-8870-23A43B292E1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174478-2CB5-4A2F-8C57-5702FA3F786C}" type="pres">
      <dgm:prSet presAssocID="{A917D076-1F47-4A90-8870-23A43B292E1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5066B3B-E0BC-4501-AF81-4F5EF407313A}" srcId="{90CC470F-BB6D-4FE4-BF23-262729C7EB27}" destId="{A917D076-1F47-4A90-8870-23A43B292E1E}" srcOrd="1" destOrd="0" parTransId="{683984FA-A4DD-4444-96E7-53DFB76717A7}" sibTransId="{7341FA03-D16E-44AE-9C56-47C1DEA686C0}"/>
    <dgm:cxn modelId="{25CC30F6-8750-4056-9FC4-448777DEE40D}" srcId="{90CC470F-BB6D-4FE4-BF23-262729C7EB27}" destId="{FCDDE3E0-7A6D-4656-9FC6-E0DD8B6B80D7}" srcOrd="0" destOrd="0" parTransId="{FEB58A80-6B80-4D7B-8D4D-3B64594BC57C}" sibTransId="{4741D514-7926-493E-8574-03E2DB97A87C}"/>
    <dgm:cxn modelId="{A2E67194-E06A-40AF-B362-74E7BEECEBFE}" type="presOf" srcId="{A917D076-1F47-4A90-8870-23A43B292E1E}" destId="{0AB6CC0F-44B6-4E29-B628-C396D6C29FBE}" srcOrd="0" destOrd="0" presId="urn:microsoft.com/office/officeart/2005/8/layout/vList6"/>
    <dgm:cxn modelId="{A0E6C161-DD47-4365-9D70-8F3880C73CDD}" type="presOf" srcId="{90CC470F-BB6D-4FE4-BF23-262729C7EB27}" destId="{8ED0CB60-DABF-4D3E-A9F3-A38D0A3A3FC5}" srcOrd="0" destOrd="0" presId="urn:microsoft.com/office/officeart/2005/8/layout/vList6"/>
    <dgm:cxn modelId="{256A326B-EF64-4946-A4A5-E1333E346B65}" type="presOf" srcId="{FCDDE3E0-7A6D-4656-9FC6-E0DD8B6B80D7}" destId="{48A20593-D3B0-433A-8A8A-582F35C722F3}" srcOrd="0" destOrd="0" presId="urn:microsoft.com/office/officeart/2005/8/layout/vList6"/>
    <dgm:cxn modelId="{7352BC5C-FE73-46DA-9E84-F16F8C643B9F}" type="presParOf" srcId="{8ED0CB60-DABF-4D3E-A9F3-A38D0A3A3FC5}" destId="{9F073E66-A15A-48E4-B9F0-75FDDACC4F58}" srcOrd="0" destOrd="0" presId="urn:microsoft.com/office/officeart/2005/8/layout/vList6"/>
    <dgm:cxn modelId="{298D7DCF-CF6C-4786-9690-A2BA5F58E8C6}" type="presParOf" srcId="{9F073E66-A15A-48E4-B9F0-75FDDACC4F58}" destId="{48A20593-D3B0-433A-8A8A-582F35C722F3}" srcOrd="0" destOrd="0" presId="urn:microsoft.com/office/officeart/2005/8/layout/vList6"/>
    <dgm:cxn modelId="{6227CED1-E905-45DB-9E39-E6D4C0359C19}" type="presParOf" srcId="{9F073E66-A15A-48E4-B9F0-75FDDACC4F58}" destId="{87029790-35A4-40CA-92F9-EA7335C16DEF}" srcOrd="1" destOrd="0" presId="urn:microsoft.com/office/officeart/2005/8/layout/vList6"/>
    <dgm:cxn modelId="{3CDC0725-8254-4D76-89BF-E664945B17D6}" type="presParOf" srcId="{8ED0CB60-DABF-4D3E-A9F3-A38D0A3A3FC5}" destId="{8FA87E8A-59D8-4282-A720-43392A6984F9}" srcOrd="1" destOrd="0" presId="urn:microsoft.com/office/officeart/2005/8/layout/vList6"/>
    <dgm:cxn modelId="{19D0A5AE-59DE-43EA-8261-EDFFED1DC554}" type="presParOf" srcId="{8ED0CB60-DABF-4D3E-A9F3-A38D0A3A3FC5}" destId="{CD00B1E6-9F72-470B-A63D-0CC3BBEC5C67}" srcOrd="2" destOrd="0" presId="urn:microsoft.com/office/officeart/2005/8/layout/vList6"/>
    <dgm:cxn modelId="{4F892473-C464-4A29-B813-DA151CF0E357}" type="presParOf" srcId="{CD00B1E6-9F72-470B-A63D-0CC3BBEC5C67}" destId="{0AB6CC0F-44B6-4E29-B628-C396D6C29FBE}" srcOrd="0" destOrd="0" presId="urn:microsoft.com/office/officeart/2005/8/layout/vList6"/>
    <dgm:cxn modelId="{1890D1F9-7F1A-488D-8826-FBE0BCD760F5}" type="presParOf" srcId="{CD00B1E6-9F72-470B-A63D-0CC3BBEC5C67}" destId="{FC174478-2CB5-4A2F-8C57-5702FA3F78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9265-72C1-EE4D-BD3D-FE7D09A38C5F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155404-EE8E-3B47-B921-6D92F5E52269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rgbClr val="3366F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Innovación</a:t>
          </a:r>
          <a:endParaRPr lang="en-US" sz="2300" kern="1200" dirty="0"/>
        </a:p>
      </dsp:txBody>
      <dsp:txXfrm>
        <a:off x="2234382" y="382563"/>
        <a:ext cx="1633633" cy="1633633"/>
      </dsp:txXfrm>
    </dsp:sp>
    <dsp:sp modelId="{EA9B0033-6759-FF45-8213-8FB432E108EB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rgbClr val="FF0000">
            <a:alpha val="76667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Expansión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 Mercado</a:t>
          </a:r>
          <a:endParaRPr lang="en-US" sz="2300" kern="1200" dirty="0"/>
        </a:p>
      </dsp:txBody>
      <dsp:txXfrm>
        <a:off x="4361584" y="382563"/>
        <a:ext cx="1633633" cy="1633633"/>
      </dsp:txXfrm>
    </dsp:sp>
    <dsp:sp modelId="{2156F24B-B996-9C40-8238-864C95025229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Compliance &amp; </a:t>
          </a:r>
          <a:r>
            <a:rPr lang="en-US" sz="2300" kern="1200" dirty="0" err="1" smtClean="0"/>
            <a:t>Flujo</a:t>
          </a:r>
          <a:r>
            <a:rPr lang="en-US" sz="2300" kern="1200" dirty="0" smtClean="0"/>
            <a:t> de </a:t>
          </a:r>
          <a:r>
            <a:rPr lang="en-US" sz="2300" kern="1200" dirty="0" err="1" smtClean="0"/>
            <a:t>Caja</a:t>
          </a:r>
          <a:endParaRPr lang="en-US" sz="2300" kern="1200" dirty="0"/>
        </a:p>
      </dsp:txBody>
      <dsp:txXfrm>
        <a:off x="2234382" y="2509766"/>
        <a:ext cx="1633633" cy="1633633"/>
      </dsp:txXfrm>
    </dsp:sp>
    <dsp:sp modelId="{AA4CEB9C-3BFA-3444-BE00-1D4CFB84FCC6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rgbClr val="FDB125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Marketing &amp; Branding</a:t>
          </a:r>
          <a:endParaRPr lang="en-US" sz="2300" kern="1200" dirty="0"/>
        </a:p>
      </dsp:txBody>
      <dsp:txXfrm>
        <a:off x="4361584" y="2509766"/>
        <a:ext cx="1633633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29790-35A4-40CA-92F9-EA7335C16DEF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20593-D3B0-433A-8A8A-582F35C722F3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smtClean="0"/>
            <a:t>Integración al interior de la organización compradora.</a:t>
          </a:r>
          <a:endParaRPr lang="es-CL" sz="2400" kern="1200" dirty="0"/>
        </a:p>
      </dsp:txBody>
      <dsp:txXfrm>
        <a:off x="94447" y="94943"/>
        <a:ext cx="2249506" cy="1745871"/>
      </dsp:txXfrm>
    </dsp:sp>
    <dsp:sp modelId="{FC174478-2CB5-4A2F-8C57-5702FA3F786C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6CC0F-44B6-4E29-B628-C396D6C29FBE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Integración del proceso con el proveedor.</a:t>
          </a:r>
          <a:endParaRPr lang="es-CL" sz="24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926B-E462-488D-AC3F-0AA63D61A9EF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6290D-F1D6-4253-AE4E-1227CE9A55A5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20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32117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Revisar formato y presentación de láminas complementarias del 2020…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400" b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 este video de apertura, ustedes han podido apreciar como sus pares en abastecimiento</a:t>
            </a:r>
            <a:r>
              <a:rPr lang="es-CL" sz="1400" b="0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y finanzas en distintas compañías han logrado una automatización completa de las relaciones de colaboración con sus proveedores.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Ellos han conectado y mejorado sus procesos usando la red.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400" b="0" kern="1200" baseline="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 han logrado significativos ahorros de costos, reducciones de tiempo de ciclo, a la vez han mejorado el proceso de relación con sus socios de negocio.</a:t>
            </a:r>
            <a:endParaRPr lang="es-CL" sz="1400" b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aseline="0" noProof="0" dirty="0" smtClean="0"/>
              <a:t>Sin embargo después de salir de todos esos procesos manuales, de todo ese papel, de todas esas ineficiencias…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400" baseline="0" noProof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aseline="0" noProof="0" dirty="0" smtClean="0"/>
              <a:t>…después de capturar esos beneficios iniciales para abastecimiento, finanzas y la operación de ventas, surge una pregunta…</a:t>
            </a:r>
            <a:endParaRPr lang="en-US" sz="1400" b="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75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390525"/>
            <a:ext cx="5359400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</a:t>
            </a:r>
            <a:r>
              <a:rPr lang="en-GB" baseline="0" dirty="0" smtClean="0"/>
              <a:t> have 9 contracts with you spanning four continents totalling 125 million last year alone</a:t>
            </a:r>
          </a:p>
          <a:p>
            <a:endParaRPr lang="en-GB" baseline="0" dirty="0" smtClean="0"/>
          </a:p>
          <a:p>
            <a:r>
              <a:rPr lang="en-GB" dirty="0" smtClean="0"/>
              <a:t>Your</a:t>
            </a:r>
            <a:r>
              <a:rPr lang="en-GB" baseline="0" dirty="0" smtClean="0"/>
              <a:t> supplier </a:t>
            </a:r>
            <a:r>
              <a:rPr lang="en-GB" baseline="0" dirty="0" err="1" smtClean="0"/>
              <a:t>perfromance</a:t>
            </a:r>
            <a:r>
              <a:rPr lang="en-GB" baseline="0" dirty="0" smtClean="0"/>
              <a:t> score is lower than your competitors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have invited you to </a:t>
            </a:r>
            <a:r>
              <a:rPr lang="en-GB" baseline="0" dirty="0" err="1" smtClean="0"/>
              <a:t>particiapte</a:t>
            </a:r>
            <a:r>
              <a:rPr lang="en-GB" baseline="0" dirty="0" smtClean="0"/>
              <a:t> in 8 RFQs (across the whole company) and you won 6.  To say I cant have 15% off is ridiculous</a:t>
            </a:r>
          </a:p>
          <a:p>
            <a:endParaRPr lang="en-GB" baseline="0" dirty="0" smtClean="0"/>
          </a:p>
          <a:p>
            <a:r>
              <a:rPr lang="en-GB" baseline="0" dirty="0" smtClean="0"/>
              <a:t>4….why the recognition.  </a:t>
            </a:r>
            <a:r>
              <a:rPr lang="en-GB" baseline="0" dirty="0" err="1" smtClean="0"/>
              <a:t>Bc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 new breed is informed, fact based, and being recognized in organizations for impact on company…..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3E66-CA09-4306-A2ED-94C6F7DB3B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7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CF94-952F-4B59-804E-6A3B5A818625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0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556FD-512F-40A3-A7AB-880C5D7F32F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32117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5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900" y="4343400"/>
            <a:ext cx="6388099" cy="4889500"/>
          </a:xfrm>
        </p:spPr>
        <p:txBody>
          <a:bodyPr/>
          <a:lstStyle/>
          <a:p>
            <a:endParaRPr lang="es-CL" baseline="0" noProof="0" dirty="0" smtClean="0"/>
          </a:p>
          <a:p>
            <a:endParaRPr lang="es-CL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321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376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875" y="390525"/>
            <a:ext cx="7143750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further evidenced by statistics that show that Networked Enterprises simply perform better on numerous corporate KPIs.  Statistics like 24% Increased revenue, 43% greater market share and 8% higher margins really can’t be disputed in terms of shareholder value, as uncovered by a recent McKinsey report.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168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noProof="0" dirty="0" smtClean="0"/>
              <a:t>Uno</a:t>
            </a:r>
            <a:r>
              <a:rPr lang="es-CL" baseline="0" noProof="0" dirty="0" smtClean="0"/>
              <a:t> de los hallazgos más interesantes de nuestro estudio </a:t>
            </a:r>
            <a:r>
              <a:rPr lang="es-CL" noProof="0" dirty="0" err="1" smtClean="0"/>
              <a:t>Vision</a:t>
            </a:r>
            <a:r>
              <a:rPr lang="es-CL" noProof="0" dirty="0" smtClean="0"/>
              <a:t> 2020 fue el que los líderes de  abastecimiento sentían que una vez que automatizarán</a:t>
            </a:r>
            <a:r>
              <a:rPr lang="es-CL" baseline="0" noProof="0" dirty="0" smtClean="0"/>
              <a:t> sus procesos; una vez que conectarán a todos sus proveedores; estarían más libres para desarrollar nuevas actividades. Para entender mejor sus mercados y ejecutar procesos de colaboración en formas que no hubieran soñados pocos años atrás.</a:t>
            </a:r>
          </a:p>
          <a:p>
            <a:endParaRPr lang="es-CL" noProof="0" dirty="0" smtClean="0"/>
          </a:p>
          <a:p>
            <a:r>
              <a:rPr lang="es-CL" noProof="0" dirty="0" smtClean="0"/>
              <a:t>Si acuñáramos una frase podríamos decir algo así como:</a:t>
            </a:r>
            <a:r>
              <a:rPr lang="es-CL" baseline="0" noProof="0" dirty="0" smtClean="0"/>
              <a:t> ‘He visto el futuro del abastecimiento y este es …precisamente ver el futuro”</a:t>
            </a:r>
            <a:endParaRPr lang="es-CL" noProof="0" dirty="0" smtClean="0"/>
          </a:p>
          <a:p>
            <a:endParaRPr lang="es-CL" noProof="0" dirty="0" smtClean="0"/>
          </a:p>
          <a:p>
            <a:r>
              <a:rPr lang="es-CL" noProof="0" dirty="0" smtClean="0"/>
              <a:t>En el futuro,</a:t>
            </a:r>
            <a:r>
              <a:rPr lang="es-CL" baseline="0" noProof="0" dirty="0" smtClean="0"/>
              <a:t> abastecimiento se conectará digitalmente con todos los proveedores, tanto los que están al otro lado de la calle y también los que están en cualquier lugar del mundo. Usted estará inserto en redes de pares y expertos que lo ayudarán a entender en profundidad cada categoría de gasto, sus tendencias y precios, así como sus potenciales disrupciones y contracciones.</a:t>
            </a:r>
            <a:endParaRPr lang="es-CL" noProof="0" dirty="0" smtClean="0"/>
          </a:p>
          <a:p>
            <a:endParaRPr lang="es-CL" noProof="0" dirty="0" smtClean="0"/>
          </a:p>
          <a:p>
            <a:r>
              <a:rPr lang="es-CL" noProof="0" dirty="0" smtClean="0"/>
              <a:t>Usted podrá decirle a su compañía,</a:t>
            </a:r>
            <a:r>
              <a:rPr lang="es-CL" baseline="0" noProof="0" dirty="0" smtClean="0"/>
              <a:t> en qué mercados estar, qué innovaciones monitorear, qué cadena de suministro y estrategia de ensamblado utilizar; y cuando y cómo adaptarse a la dinámica de mercados cambiantes.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09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noProof="0" dirty="0" smtClean="0"/>
              <a:t>Para</a:t>
            </a:r>
            <a:r>
              <a:rPr lang="es-CL" baseline="0" noProof="0" dirty="0" smtClean="0"/>
              <a:t> cerrar, finalicemos donde comenzamos. El futuro del abastecimiento y las finanzas están aquí HOY.</a:t>
            </a:r>
          </a:p>
          <a:p>
            <a:endParaRPr lang="es-CL" noProof="0" dirty="0" smtClean="0"/>
          </a:p>
          <a:p>
            <a:r>
              <a:rPr lang="es-CL" noProof="0" dirty="0" smtClean="0"/>
              <a:t>Las compañías que vimos</a:t>
            </a:r>
            <a:r>
              <a:rPr lang="es-CL" baseline="0" noProof="0" dirty="0" smtClean="0"/>
              <a:t> en el video han automatizado y simplificado sus procesos clave. Ellos se han conectado a una Red y están colaborando de nuevas formas con clientes, proveedores, bancos, operadores logísticos y otros </a:t>
            </a:r>
            <a:r>
              <a:rPr lang="es-CL" baseline="0" noProof="0" dirty="0" err="1" smtClean="0"/>
              <a:t>partners</a:t>
            </a:r>
            <a:r>
              <a:rPr lang="es-CL" baseline="0" noProof="0" dirty="0" smtClean="0"/>
              <a:t>. Y están usando esta conectividad y el contenido de la red para encontrar nuevas formas de valor para sus compañías.</a:t>
            </a:r>
            <a:endParaRPr lang="es-CL" noProof="0" dirty="0" smtClean="0"/>
          </a:p>
          <a:p>
            <a:endParaRPr lang="es-CL" noProof="0" dirty="0" smtClean="0"/>
          </a:p>
          <a:p>
            <a:r>
              <a:rPr lang="es-CL" noProof="0" dirty="0" smtClean="0"/>
              <a:t>Para ver</a:t>
            </a:r>
            <a:r>
              <a:rPr lang="es-CL" baseline="0" noProof="0" dirty="0" smtClean="0"/>
              <a:t> más allá de la reducción de costos y las ganancias de eficiencia para conducir la forma de generar valor estratégico para su negocio. Para ayudar a sus compañías a alcanzar nuevos mercados, nuevas innovaciones y obtener nuevas ventajas competitivas.</a:t>
            </a:r>
            <a:endParaRPr lang="es-CL" noProof="0" dirty="0" smtClean="0"/>
          </a:p>
          <a:p>
            <a:endParaRPr lang="es-CL" noProof="0" dirty="0" smtClean="0"/>
          </a:p>
          <a:p>
            <a:r>
              <a:rPr lang="es-CL" noProof="0" dirty="0" smtClean="0"/>
              <a:t>Los invito a escuchar a nuestros </a:t>
            </a:r>
            <a:r>
              <a:rPr lang="es-CL" noProof="0" dirty="0" err="1" smtClean="0"/>
              <a:t>speakers</a:t>
            </a:r>
            <a:r>
              <a:rPr lang="es-CL" noProof="0" dirty="0" smtClean="0"/>
              <a:t> de hoy,</a:t>
            </a:r>
            <a:r>
              <a:rPr lang="es-CL" baseline="0" noProof="0" dirty="0" smtClean="0"/>
              <a:t> a descubrir lo que la red puede hacer por su empresa – y llevarse a su compañía algunas de las experiencias de otras compañías como ustedes. Para que? Para transformar </a:t>
            </a:r>
            <a:r>
              <a:rPr lang="es-CL" baseline="0" noProof="0" dirty="0" err="1" smtClean="0"/>
              <a:t>procurement</a:t>
            </a:r>
            <a:r>
              <a:rPr lang="es-CL" baseline="0" noProof="0" dirty="0" smtClean="0"/>
              <a:t> y las relaciones de negocio en una plataforma para el cambio y la innovación.</a:t>
            </a:r>
          </a:p>
          <a:p>
            <a:endParaRPr lang="es-CL" baseline="0" noProof="0" dirty="0" smtClean="0"/>
          </a:p>
          <a:p>
            <a:r>
              <a:rPr lang="es-CL" noProof="0" dirty="0" smtClean="0"/>
              <a:t>Muchas gracias…y disfruten</a:t>
            </a:r>
            <a:r>
              <a:rPr lang="es-CL" baseline="0" noProof="0" dirty="0" smtClean="0"/>
              <a:t> de este evento.</a:t>
            </a:r>
            <a:endParaRPr lang="es-CL" noProof="0" dirty="0"/>
          </a:p>
        </p:txBody>
      </p:sp>
    </p:spTree>
    <p:extLst>
      <p:ext uri="{BB962C8B-B14F-4D97-AF65-F5344CB8AC3E}">
        <p14:creationId xmlns:p14="http://schemas.microsoft.com/office/powerpoint/2010/main" val="341263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32117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When asked where there is great opportunity for procurement to increase its contribution</a:t>
            </a:r>
          </a:p>
          <a:p>
            <a:endParaRPr lang="de-DE" dirty="0" smtClean="0"/>
          </a:p>
          <a:p>
            <a:r>
              <a:rPr lang="de-DE" dirty="0" smtClean="0"/>
              <a:t>Not surprising that cost reduction remians 1.</a:t>
            </a:r>
          </a:p>
          <a:p>
            <a:endParaRPr lang="de-DE" dirty="0" smtClean="0"/>
          </a:p>
          <a:p>
            <a:r>
              <a:rPr lang="de-DE" dirty="0" smtClean="0"/>
              <a:t>Not saying that cost reduction should not be a focus, but that its no longer as dominant as before, and CFOs are increasingly looking to procurement to help in other areas</a:t>
            </a:r>
          </a:p>
          <a:p>
            <a:endParaRPr lang="de-DE" dirty="0" smtClean="0"/>
          </a:p>
          <a:p>
            <a:r>
              <a:rPr lang="de-DE" dirty="0" smtClean="0"/>
              <a:t>Less than ¾ even listed further cost reduction, which is shocking</a:t>
            </a:r>
          </a:p>
          <a:p>
            <a:endParaRPr lang="de-DE" dirty="0" smtClean="0"/>
          </a:p>
          <a:p>
            <a:r>
              <a:rPr lang="de-DE" dirty="0" smtClean="0"/>
              <a:t>Only slightly less listed strengthening supplier relationships (better continuity of supply and forecasting)</a:t>
            </a:r>
          </a:p>
          <a:p>
            <a:endParaRPr lang="de-DE" dirty="0" smtClean="0"/>
          </a:p>
          <a:p>
            <a:r>
              <a:rPr lang="de-DE" dirty="0" smtClean="0"/>
              <a:t>Areas like WCM and Risk now show up, which were never thought of as procurement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94FF8D-8926-41FB-A0DA-A43D0F11E6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57700"/>
          </a:xfrm>
        </p:spPr>
        <p:txBody>
          <a:bodyPr/>
          <a:lstStyle/>
          <a:p>
            <a:r>
              <a:rPr lang="es-CL" noProof="0" dirty="0" smtClean="0"/>
              <a:t>Podemos ver este mundo híper-conectado</a:t>
            </a:r>
            <a:r>
              <a:rPr lang="es-CL" baseline="0" noProof="0" dirty="0" smtClean="0"/>
              <a:t> e híper-competitivo como abrumador…o como una gigantesca oportunidad.</a:t>
            </a:r>
            <a:endParaRPr lang="es-CL" noProof="0" dirty="0" smtClean="0"/>
          </a:p>
          <a:p>
            <a:endParaRPr lang="es-CL" noProof="0" dirty="0" smtClean="0"/>
          </a:p>
          <a:p>
            <a:r>
              <a:rPr lang="es-CL" noProof="0" dirty="0" smtClean="0"/>
              <a:t>En los más de 20 años que he estado vinculado</a:t>
            </a:r>
            <a:r>
              <a:rPr lang="es-CL" baseline="0" noProof="0" dirty="0" smtClean="0"/>
              <a:t> al abastecimiento, he visto un cambio dramático en esta disciplina – desde una función operacional y reactiva a un área que hoy no solo debe cumplir con objetivos de costos y eficiencia…debe contribuir a dibujar la estrategia futura de las compañías.</a:t>
            </a:r>
          </a:p>
          <a:p>
            <a:endParaRPr lang="es-CL" noProof="0" dirty="0" smtClean="0"/>
          </a:p>
          <a:p>
            <a:r>
              <a:rPr lang="es-CL" noProof="0" dirty="0" smtClean="0"/>
              <a:t>En </a:t>
            </a:r>
            <a:r>
              <a:rPr lang="es-CL" noProof="0" dirty="0" err="1" smtClean="0"/>
              <a:t>Ariba</a:t>
            </a:r>
            <a:r>
              <a:rPr lang="es-CL" noProof="0" dirty="0" smtClean="0"/>
              <a:t> comenzamos</a:t>
            </a:r>
            <a:r>
              <a:rPr lang="es-CL" baseline="0" noProof="0" dirty="0" smtClean="0"/>
              <a:t> un diálogo acerca del futuro del Abastecimiento hace unos años, a través de la iniciativa </a:t>
            </a:r>
            <a:r>
              <a:rPr lang="es-CL" baseline="0" noProof="0" dirty="0" err="1" smtClean="0"/>
              <a:t>Procurement</a:t>
            </a:r>
            <a:r>
              <a:rPr lang="es-CL" baseline="0" noProof="0" dirty="0" smtClean="0"/>
              <a:t> 2020. Trabajando con destacados CPO como </a:t>
            </a:r>
            <a:r>
              <a:rPr lang="es-CL" noProof="0" dirty="0" smtClean="0"/>
              <a:t>Roy Anderson de </a:t>
            </a:r>
            <a:r>
              <a:rPr lang="es-CL" noProof="0" dirty="0" err="1" smtClean="0"/>
              <a:t>Metlife</a:t>
            </a:r>
            <a:r>
              <a:rPr lang="es-CL" noProof="0" dirty="0" smtClean="0"/>
              <a:t>  …además</a:t>
            </a:r>
            <a:r>
              <a:rPr lang="es-CL" baseline="0" noProof="0" dirty="0" smtClean="0"/>
              <a:t> de analistas de mercado como el </a:t>
            </a:r>
            <a:r>
              <a:rPr lang="es-CL" noProof="0" dirty="0" smtClean="0"/>
              <a:t>editor de </a:t>
            </a:r>
            <a:r>
              <a:rPr lang="es-CL" noProof="0" dirty="0" err="1" smtClean="0"/>
              <a:t>Purchasing</a:t>
            </a:r>
            <a:r>
              <a:rPr lang="es-CL" noProof="0" dirty="0" smtClean="0"/>
              <a:t> Magazine.</a:t>
            </a:r>
          </a:p>
          <a:p>
            <a:endParaRPr lang="es-CL" noProof="0" dirty="0" smtClean="0"/>
          </a:p>
          <a:p>
            <a:r>
              <a:rPr lang="es-CL" noProof="0" dirty="0" smtClean="0"/>
              <a:t>Se entrevistó</a:t>
            </a:r>
            <a:r>
              <a:rPr lang="es-CL" baseline="0" noProof="0" dirty="0" smtClean="0"/>
              <a:t> y conversó con decenas de </a:t>
            </a:r>
            <a:r>
              <a:rPr lang="es-CL" noProof="0" dirty="0" err="1" smtClean="0"/>
              <a:t>CPOs</a:t>
            </a:r>
            <a:r>
              <a:rPr lang="es-CL" noProof="0" dirty="0" smtClean="0"/>
              <a:t> y </a:t>
            </a:r>
            <a:r>
              <a:rPr lang="es-CL" noProof="0" dirty="0" err="1" smtClean="0"/>
              <a:t>CFOs</a:t>
            </a:r>
            <a:r>
              <a:rPr lang="es-CL" noProof="0" dirty="0" smtClean="0"/>
              <a:t> para generar un diálogo que permitiera definir una visión futura del abastecimiento</a:t>
            </a:r>
            <a:r>
              <a:rPr lang="es-CL" baseline="0" noProof="0" dirty="0" smtClean="0"/>
              <a:t> y la colaboración con empresas proveedoras.</a:t>
            </a:r>
          </a:p>
          <a:p>
            <a:endParaRPr lang="es-CL" noProof="0" dirty="0" smtClean="0"/>
          </a:p>
          <a:p>
            <a:r>
              <a:rPr lang="es-CL" noProof="0" dirty="0" smtClean="0"/>
              <a:t>Lo que</a:t>
            </a:r>
            <a:r>
              <a:rPr lang="es-CL" baseline="0" noProof="0" dirty="0" smtClean="0"/>
              <a:t> encontramos fue impresionante! … los invito a revisar las principales conclusiones en el sitio indicado…pero lo más llamativo es que las ideas y predicciones contenidas en el estudio inicial, están empezando a hacerse realidad hoy…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5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Cuando hicimos el estudio, hace unos años, los ejecutivos líderes hicieron</a:t>
            </a:r>
            <a:r>
              <a:rPr lang="es-CL" sz="1200" kern="1200" baseline="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una predicción. Ellos pensaban que en el futuro, abastecimiento se movería más allá de un objetivo de control de costos para transformarse en un generador de soluciones de negocio. Y generar valor adicional significativo. </a:t>
            </a:r>
          </a:p>
          <a:p>
            <a:r>
              <a:rPr lang="es-CL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s-CL" noProof="0" dirty="0" smtClean="0"/>
              <a:t>Ahora es importante considerar que el h</a:t>
            </a:r>
            <a:r>
              <a:rPr lang="es-CL" baseline="0" noProof="0" dirty="0" smtClean="0"/>
              <a:t>acer esta transición hacia ser líder estratégico conlleva también sus desafíos.</a:t>
            </a:r>
          </a:p>
          <a:p>
            <a:endParaRPr lang="es-CL" noProof="0" dirty="0" smtClean="0"/>
          </a:p>
          <a:p>
            <a:r>
              <a:rPr lang="es-CL" noProof="0" dirty="0" smtClean="0"/>
              <a:t>…que nuevos </a:t>
            </a:r>
            <a:r>
              <a:rPr lang="es-CL" noProof="0" dirty="0" err="1" smtClean="0"/>
              <a:t>skills</a:t>
            </a:r>
            <a:r>
              <a:rPr lang="es-CL" noProof="0" dirty="0" smtClean="0"/>
              <a:t> y talentos necesitamos en la organización del futuro para abastecimiento?</a:t>
            </a:r>
          </a:p>
          <a:p>
            <a:r>
              <a:rPr lang="es-CL" noProof="0" dirty="0" smtClean="0"/>
              <a:t>…como puede abastecimiento</a:t>
            </a:r>
            <a:r>
              <a:rPr lang="es-CL" baseline="0" noProof="0" dirty="0" smtClean="0"/>
              <a:t> liberarse de las tareas básicas que ocupan su tiempo en procesar pedidos y mantener el flujo de bienes y servicios, en el día a día?</a:t>
            </a:r>
          </a:p>
          <a:p>
            <a:r>
              <a:rPr lang="es-CL" noProof="0" dirty="0" smtClean="0"/>
              <a:t>Y más importante aún – donde debe estar el foco? Que</a:t>
            </a:r>
            <a:r>
              <a:rPr lang="es-CL" baseline="0" noProof="0" dirty="0" smtClean="0"/>
              <a:t> significa tener un rol estratégico?</a:t>
            </a:r>
          </a:p>
          <a:p>
            <a:endParaRPr lang="es-CL" noProof="0" dirty="0" smtClean="0"/>
          </a:p>
          <a:p>
            <a:r>
              <a:rPr lang="es-CL" noProof="0" dirty="0" smtClean="0"/>
              <a:t>…en que área , más allá de la contención de costos, puede abastecimiento agregar más valor?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800" y="4343400"/>
            <a:ext cx="6438900" cy="4533900"/>
          </a:xfrm>
        </p:spPr>
        <p:txBody>
          <a:bodyPr/>
          <a:lstStyle/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La respuesta puede estar en áreas tales como innovación de productos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y servicios, expansión  de mercado,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compliance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, cash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flow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…y también marketing y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branding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.</a:t>
            </a:r>
            <a:endParaRPr lang="es-CL" sz="1100" kern="1200" noProof="0" dirty="0" smtClean="0">
              <a:solidFill>
                <a:schemeClr val="tx1"/>
              </a:solidFill>
              <a:effectLst/>
            </a:endParaRPr>
          </a:p>
          <a:p>
            <a:endParaRPr lang="es-CL" sz="1100" kern="120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Me complace mucho en lo personal decir que estás no son ya solo predicciones. No importa donde ustedes miren el futuro del abastecimiento,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del manejo financiero o comercial, están aquí HOY.</a:t>
            </a:r>
          </a:p>
          <a:p>
            <a:endParaRPr lang="es-CL" sz="1100" kern="120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- Y ustedes están llamados a liderar este cambio. Cuando los ejecutivos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de </a:t>
            </a:r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Tata Motors se propusieron desarrollar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el carro más accesible, a un precio de 2500 USD – fue la organización de abastecimiento la que tomó el liderazgo para identificar las compañías y las técnicas de ensamblado en la base de proveedores del mercado Indio y global para hacer esa visión una realidad.</a:t>
            </a:r>
            <a:endParaRPr lang="es-CL" sz="1100" kern="120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- Cuando Rio Tinto se fijó un objetivo igualmente desafiante para hacer la mina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más grande del mundo en Mongolia; fue Abastecimiento quien lideró la conformación de una base local de proveedores. Lo que incluyo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desarrollar´ciudades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, servicios, infraestructura que antes no existía.</a:t>
            </a:r>
          </a:p>
          <a:p>
            <a:endParaRPr lang="es-CL" sz="1100" kern="1200" baseline="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Otras compañías están transformando su abastecimiento en un agente de cambio para mejorar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la gestión de caja o asegurar las políticas de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compliance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a escala mundial.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Retailers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como </a:t>
            </a:r>
            <a:r>
              <a:rPr lang="es-CL" sz="1100" kern="1200" noProof="0" dirty="0" err="1" smtClean="0">
                <a:solidFill>
                  <a:schemeClr val="tx1"/>
                </a:solidFill>
                <a:effectLst/>
              </a:rPr>
              <a:t>Dollar-Tree</a:t>
            </a:r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s-CL" sz="1100" kern="1200" noProof="0" dirty="0" err="1" smtClean="0">
                <a:solidFill>
                  <a:schemeClr val="tx1"/>
                </a:solidFill>
                <a:effectLst/>
              </a:rPr>
              <a:t>Utilities</a:t>
            </a:r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 como </a:t>
            </a:r>
            <a:r>
              <a:rPr lang="es-CL" sz="1100" kern="1200" noProof="0" dirty="0" err="1" smtClean="0">
                <a:solidFill>
                  <a:schemeClr val="tx1"/>
                </a:solidFill>
                <a:effectLst/>
              </a:rPr>
              <a:t>OneOK</a:t>
            </a:r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 y compañías de servicios financieros como Deutsche-Bank están utilizando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soluciones de manejo de factura y descuento por pronto pago como nuevas fuentes de beneficios y flujo de caja, tanto para ellas como para sus proveedores.</a:t>
            </a:r>
          </a:p>
          <a:p>
            <a:endParaRPr lang="es-CL" sz="1100" kern="120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Y si consideramos la transformación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de los consumidores, cada vez más socialmente conectados y consciente por el medio ambiente, Abastecimiento está también tomando un liderazgo en la protección de la reputación corporativa. Es la razón por la que organizaciones desde Anglo American a la Cruz Roja solamente están haciendo negocios con proveedores sobre la base de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fair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trade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y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fair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labor, y también están desarrollando proveedores y mejorando sus condiciones en localizaciones remotas y con entornos socioeconómicos precarios.</a:t>
            </a:r>
          </a:p>
          <a:p>
            <a:endParaRPr lang="es-CL" sz="1100" kern="1200" baseline="0" noProof="0" dirty="0" smtClean="0">
              <a:solidFill>
                <a:schemeClr val="tx1"/>
              </a:solidFill>
              <a:effectLst/>
            </a:endParaRPr>
          </a:p>
          <a:p>
            <a:r>
              <a:rPr lang="es-CL" sz="1100" kern="1200" noProof="0" dirty="0" smtClean="0">
                <a:solidFill>
                  <a:schemeClr val="tx1"/>
                </a:solidFill>
                <a:effectLst/>
              </a:rPr>
              <a:t> Todos estos líderes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ven el abastecimiento como una plataforma para la innovación. Y ven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Ariba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como un </a:t>
            </a:r>
            <a:r>
              <a:rPr lang="es-CL" sz="1100" kern="1200" baseline="0" noProof="0" dirty="0" err="1" smtClean="0">
                <a:solidFill>
                  <a:schemeClr val="tx1"/>
                </a:solidFill>
                <a:effectLst/>
              </a:rPr>
              <a:t>partner</a:t>
            </a:r>
            <a:r>
              <a:rPr lang="es-CL" sz="1100" kern="1200" baseline="0" noProof="0" dirty="0" smtClean="0">
                <a:solidFill>
                  <a:schemeClr val="tx1"/>
                </a:solidFill>
                <a:effectLst/>
              </a:rPr>
              <a:t> clave para facilitar este proceso…hablaremos más sobre esto en un momento. </a:t>
            </a:r>
            <a:endParaRPr lang="es-CL" sz="1100" noProof="0" dirty="0"/>
          </a:p>
        </p:txBody>
      </p:sp>
    </p:spTree>
    <p:extLst>
      <p:ext uri="{BB962C8B-B14F-4D97-AF65-F5344CB8AC3E}">
        <p14:creationId xmlns:p14="http://schemas.microsoft.com/office/powerpoint/2010/main" val="327172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Early Involvement … will enable</a:t>
            </a:r>
            <a:r>
              <a:rPr lang="en-US" sz="1200" baseline="0" dirty="0" smtClean="0"/>
              <a:t> procurement to add value when the potential impact is greatest</a:t>
            </a:r>
            <a:endParaRPr lang="en-US" dirty="0" smtClean="0"/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042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05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32117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5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25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Page with pictur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2937" y="162000"/>
            <a:ext cx="8656646" cy="2134800"/>
          </a:xfrm>
          <a:solidFill>
            <a:schemeClr val="bg1">
              <a:lumMod val="95000"/>
            </a:schemeClr>
          </a:solidFill>
        </p:spPr>
        <p:txBody>
          <a:bodyPr tIns="502550" anchor="t" anchorCtr="0"/>
          <a:lstStyle>
            <a:lvl1pPr algn="ctr">
              <a:defRPr b="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42937" y="2444403"/>
            <a:ext cx="8656646" cy="923116"/>
          </a:xfrm>
        </p:spPr>
        <p:txBody>
          <a:bodyPr anchor="t" anchorCtr="0">
            <a:noAutofit/>
          </a:bodyPr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de-DE" dirty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242937" y="0"/>
            <a:ext cx="8656646" cy="162000"/>
          </a:xfrm>
          <a:prstGeom prst="rect">
            <a:avLst/>
          </a:prstGeom>
          <a:solidFill>
            <a:srgbClr val="BFBFBF"/>
          </a:solidFill>
          <a:ln w="9525" algn="ctr">
            <a:noFill/>
            <a:miter lim="800000"/>
            <a:headEnd/>
            <a:tailEnd/>
          </a:ln>
        </p:spPr>
        <p:txBody>
          <a:bodyPr lIns="89724" tIns="71786" rIns="89724" bIns="71786" rtlCol="0" anchor="ctr"/>
          <a:lstStyle/>
          <a:p>
            <a:pPr algn="ctr" defTabSz="91178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 err="1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242937" y="3506442"/>
            <a:ext cx="8656646" cy="620713"/>
          </a:xfrm>
        </p:spPr>
        <p:txBody>
          <a:bodyPr/>
          <a:lstStyle>
            <a:lvl1pPr>
              <a:spcBef>
                <a:spcPts val="1199"/>
              </a:spcBef>
              <a:defRPr sz="1600" b="0"/>
            </a:lvl1pPr>
          </a:lstStyle>
          <a:p>
            <a:r>
              <a:rPr lang="en-US" dirty="0" smtClean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7665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937" y="1690687"/>
            <a:ext cx="8656646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Pag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324150" y="0"/>
            <a:ext cx="8496000" cy="229552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4000" y="2444400"/>
            <a:ext cx="8496000" cy="738664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3506400"/>
            <a:ext cx="8496300" cy="620713"/>
          </a:xfrm>
        </p:spPr>
        <p:txBody>
          <a:bodyPr/>
          <a:lstStyle>
            <a:lvl1pPr>
              <a:spcBef>
                <a:spcPts val="1200"/>
              </a:spcBef>
              <a:defRPr sz="1600" b="0"/>
            </a:lvl1pPr>
          </a:lstStyle>
          <a:p>
            <a:r>
              <a:rPr lang="en-US" dirty="0" smtClean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469593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y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324000" y="6535739"/>
            <a:ext cx="8496000" cy="324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0777" tIns="80622" rIns="100777" bIns="80622" rtlCol="0" anchor="ctr"/>
          <a:lstStyle/>
          <a:p>
            <a:pPr algn="ctr" defTabSz="76782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kern="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 userDrawn="1"/>
        </p:nvSpPr>
        <p:spPr bwMode="black">
          <a:xfrm>
            <a:off x="324000" y="6636186"/>
            <a:ext cx="3050171" cy="138499"/>
          </a:xfrm>
          <a:prstGeom prst="rect">
            <a:avLst/>
          </a:prstGeom>
          <a:noFill/>
        </p:spPr>
        <p:txBody>
          <a:bodyPr wrap="none" lIns="80622" tIns="0" rIns="0" bIns="0" rtlCol="0">
            <a:spAutoFit/>
          </a:bodyPr>
          <a:lstStyle/>
          <a:p>
            <a:pPr marL="149151" indent="-149151" defTabSz="767822">
              <a:buClr>
                <a:srgbClr val="FFFFFF"/>
              </a:buClr>
              <a:buFont typeface="Arial" pitchFamily="34" charset="0"/>
              <a:buChar char="©"/>
            </a:pPr>
            <a:r>
              <a:rPr lang="en-US" sz="900" dirty="0" smtClean="0">
                <a:solidFill>
                  <a:srgbClr val="FFFFFF"/>
                </a:solidFill>
              </a:rPr>
              <a:t>2014 SAP SE or an SAP affiliate company. All rights reserved.</a:t>
            </a:r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8607266" y="6636186"/>
            <a:ext cx="216062" cy="138499"/>
          </a:xfrm>
          <a:prstGeom prst="rect">
            <a:avLst/>
          </a:prstGeom>
          <a:noFill/>
        </p:spPr>
        <p:txBody>
          <a:bodyPr wrap="none" lIns="0" tIns="0" rIns="80622" bIns="0" rtlCol="0">
            <a:spAutoFit/>
          </a:bodyPr>
          <a:lstStyle/>
          <a:p>
            <a:pPr marL="104879" indent="-104879" algn="r" defTabSz="767822">
              <a:buClr>
                <a:srgbClr val="666666"/>
              </a:buClr>
              <a:buFont typeface="Arial" pitchFamily="34" charset="0"/>
              <a:buNone/>
            </a:pPr>
            <a:fld id="{0BDC132A-5C91-4078-9777-31DA19A62E0A}" type="slidenum">
              <a:rPr lang="en-US" sz="900" smtClean="0">
                <a:solidFill>
                  <a:srgbClr val="FFFFFF"/>
                </a:solidFill>
              </a:rPr>
              <a:pPr marL="104879" indent="-104879" algn="r" defTabSz="767822">
                <a:buClr>
                  <a:srgbClr val="666666"/>
                </a:buClr>
                <a:buFont typeface="Arial" pitchFamily="34" charset="0"/>
                <a:buNone/>
              </a:pPr>
              <a:t>‹#›</a:t>
            </a:fld>
            <a:endParaRPr lang="en-US" sz="900" dirty="0" smtClean="0">
              <a:solidFill>
                <a:srgbClr val="FFFFFF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88549"/>
            <a:ext cx="8496000" cy="75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4000" y="1231200"/>
            <a:ext cx="84963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1105934"/>
              </p:ext>
            </p:extLst>
          </p:nvPr>
        </p:nvGraphicFramePr>
        <p:xfrm>
          <a:off x="298448" y="1"/>
          <a:ext cx="8497918" cy="4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331"/>
                <a:gridCol w="418173"/>
                <a:gridCol w="1950334"/>
                <a:gridCol w="430529"/>
                <a:gridCol w="1745053"/>
                <a:gridCol w="403194"/>
                <a:gridCol w="1840304"/>
              </a:tblGrid>
              <a:tr h="107018"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1" dirty="0"/>
                    </a:p>
                  </a:txBody>
                  <a:tcPr marR="0" marT="73152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Dynamics</a:t>
                      </a: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SAP Business Network</a:t>
                      </a: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Why SAP?</a:t>
                      </a: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 Steps</a:t>
                      </a:r>
                      <a:endParaRPr lang="en-US" sz="19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>
                      <a:noFill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6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picture - two li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324000" y="-1"/>
            <a:ext cx="8496000" cy="1371601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SAP_grad_R_pref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3" y="6081713"/>
            <a:ext cx="916953" cy="45402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4000" y="324000"/>
            <a:ext cx="8280000" cy="923330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000" dirty="0" smtClean="0"/>
              <a:t>Alternate Presentation Title</a:t>
            </a:r>
            <a:br>
              <a:rPr lang="en-US" sz="3000" dirty="0" smtClean="0"/>
            </a:br>
            <a:r>
              <a:rPr lang="en-US" sz="3000" dirty="0" smtClean="0"/>
              <a:t>Breaks to Two 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86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0687"/>
            <a:ext cx="8494713" cy="4391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4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3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5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6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1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9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5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B2099-F3C1-4BA6-96C5-80D4D8321C2D}" type="datetimeFigureOut">
              <a:rPr lang="es-CL" smtClean="0"/>
              <a:t>05-05-2015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A653-EB53-4994-BDE1-C4E1A6ADC78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46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9" r:id="rId14"/>
    <p:sldLayoutId id="2147483679" r:id="rId15"/>
    <p:sldLayoutId id="2147483680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yguestelecom.f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futureofprocurement.com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://www.ariba.com/programs/vision-202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56646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 smtClean="0"/>
              <a:t>Transformando</a:t>
            </a:r>
            <a:r>
              <a:rPr lang="en-US" sz="4000" dirty="0" smtClean="0"/>
              <a:t> el </a:t>
            </a:r>
            <a:r>
              <a:rPr lang="en-US" sz="4000" dirty="0" err="1" smtClean="0"/>
              <a:t>Abastecimiento</a:t>
            </a:r>
            <a:r>
              <a:rPr lang="en-US" sz="4000" dirty="0" smtClean="0"/>
              <a:t> y </a:t>
            </a:r>
            <a:br>
              <a:rPr lang="en-US" sz="4000" dirty="0" smtClean="0"/>
            </a:br>
            <a:r>
              <a:rPr lang="en-US" sz="4000" dirty="0" smtClean="0"/>
              <a:t>los </a:t>
            </a:r>
            <a:r>
              <a:rPr lang="en-US" sz="4000" dirty="0" err="1" smtClean="0"/>
              <a:t>procesos</a:t>
            </a:r>
            <a:r>
              <a:rPr lang="en-US" sz="4000" dirty="0" smtClean="0"/>
              <a:t> de </a:t>
            </a:r>
            <a:r>
              <a:rPr lang="en-US" sz="4000" dirty="0" err="1" smtClean="0"/>
              <a:t>compra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3131840" y="4797152"/>
            <a:ext cx="22579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dirty="0" smtClean="0"/>
              <a:t>Tendencias  y desafíos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3499505" y="5949280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Mayo de 2015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28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503" y="2603683"/>
            <a:ext cx="6553337" cy="738664"/>
          </a:xfrm>
        </p:spPr>
        <p:txBody>
          <a:bodyPr/>
          <a:lstStyle/>
          <a:p>
            <a:r>
              <a:rPr lang="es-MX" dirty="0" smtClean="0"/>
              <a:t>La Tecnología y el Abastecimiento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90525"/>
            <a:ext cx="80676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71475"/>
            <a:ext cx="81819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571500"/>
          </a:xfrm>
        </p:spPr>
        <p:txBody>
          <a:bodyPr>
            <a:noAutofit/>
          </a:bodyPr>
          <a:lstStyle/>
          <a:p>
            <a:pPr algn="ctr"/>
            <a:r>
              <a:rPr lang="es-MX" sz="2400" dirty="0"/>
              <a:t>¿</a:t>
            </a:r>
            <a:r>
              <a:rPr lang="es-MX" sz="2400" dirty="0" smtClean="0"/>
              <a:t>Y si fuera posible...?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 smtClean="0"/>
              <a:t>Hacer que el Abastecimiento este más a tono con los tiempos</a:t>
            </a:r>
            <a:endParaRPr lang="es-MX" sz="2400" dirty="0"/>
          </a:p>
        </p:txBody>
      </p:sp>
      <p:sp>
        <p:nvSpPr>
          <p:cNvPr id="9" name="Rectangle 8"/>
          <p:cNvSpPr/>
          <p:nvPr/>
        </p:nvSpPr>
        <p:spPr>
          <a:xfrm>
            <a:off x="13356976" y="-459432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61813" y="1340564"/>
            <a:ext cx="4139072" cy="5236759"/>
            <a:chOff x="-3534388" y="-225389"/>
            <a:chExt cx="4139072" cy="5236759"/>
          </a:xfrm>
        </p:grpSpPr>
        <p:sp>
          <p:nvSpPr>
            <p:cNvPr id="27" name="Rounded Rectangle 9"/>
            <p:cNvSpPr/>
            <p:nvPr/>
          </p:nvSpPr>
          <p:spPr>
            <a:xfrm rot="5400000">
              <a:off x="-4083232" y="323455"/>
              <a:ext cx="5236759" cy="4139072"/>
            </a:xfrm>
            <a:custGeom>
              <a:avLst/>
              <a:gdLst/>
              <a:ahLst/>
              <a:cxnLst/>
              <a:rect l="l" t="t" r="r" b="b"/>
              <a:pathLst>
                <a:path w="4968552" h="3526495">
                  <a:moveTo>
                    <a:pt x="372204" y="365743"/>
                  </a:moveTo>
                  <a:lnTo>
                    <a:pt x="372204" y="3166455"/>
                  </a:lnTo>
                  <a:lnTo>
                    <a:pt x="4570412" y="3166455"/>
                  </a:lnTo>
                  <a:lnTo>
                    <a:pt x="4570412" y="365743"/>
                  </a:lnTo>
                  <a:close/>
                  <a:moveTo>
                    <a:pt x="404877" y="0"/>
                  </a:moveTo>
                  <a:lnTo>
                    <a:pt x="4563675" y="0"/>
                  </a:lnTo>
                  <a:cubicBezTo>
                    <a:pt x="4787282" y="0"/>
                    <a:pt x="4968552" y="181270"/>
                    <a:pt x="4968552" y="404877"/>
                  </a:cubicBezTo>
                  <a:lnTo>
                    <a:pt x="4968552" y="3121618"/>
                  </a:lnTo>
                  <a:cubicBezTo>
                    <a:pt x="4968552" y="3345225"/>
                    <a:pt x="4787282" y="3526495"/>
                    <a:pt x="4563675" y="3526495"/>
                  </a:cubicBezTo>
                  <a:lnTo>
                    <a:pt x="404877" y="3526495"/>
                  </a:lnTo>
                  <a:cubicBezTo>
                    <a:pt x="181270" y="3526495"/>
                    <a:pt x="0" y="3345225"/>
                    <a:pt x="0" y="3121618"/>
                  </a:cubicBezTo>
                  <a:lnTo>
                    <a:pt x="0" y="404877"/>
                  </a:lnTo>
                  <a:cubicBezTo>
                    <a:pt x="0" y="181270"/>
                    <a:pt x="181270" y="0"/>
                    <a:pt x="404877" y="0"/>
                  </a:cubicBezTo>
                  <a:close/>
                </a:path>
              </a:pathLst>
            </a:custGeom>
            <a:gradFill>
              <a:gsLst>
                <a:gs pos="59000">
                  <a:srgbClr val="131313"/>
                </a:gs>
                <a:gs pos="0">
                  <a:schemeClr val="tx1"/>
                </a:gs>
                <a:gs pos="67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500000" scaled="0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3128392" y="96253"/>
              <a:ext cx="3379912" cy="44998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"/>
          <a:stretch/>
        </p:blipFill>
        <p:spPr bwMode="auto">
          <a:xfrm>
            <a:off x="2032791" y="1539787"/>
            <a:ext cx="3341991" cy="4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010698" y="1574471"/>
            <a:ext cx="3287350" cy="4578224"/>
            <a:chOff x="10692680" y="1580375"/>
            <a:chExt cx="3287350" cy="4386082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53"/>
            <a:stretch/>
          </p:blipFill>
          <p:spPr bwMode="auto">
            <a:xfrm>
              <a:off x="10692680" y="1580375"/>
              <a:ext cx="3287350" cy="438608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0692680" y="1588625"/>
              <a:ext cx="432048" cy="26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24728" y="1588625"/>
              <a:ext cx="720080" cy="132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6271" y="1583175"/>
            <a:ext cx="3348511" cy="4670425"/>
            <a:chOff x="10485982" y="1354868"/>
            <a:chExt cx="4793969" cy="4670425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17"/>
            <a:stretch/>
          </p:blipFill>
          <p:spPr bwMode="auto">
            <a:xfrm>
              <a:off x="10485982" y="1354868"/>
              <a:ext cx="4793969" cy="467042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0485982" y="1411538"/>
              <a:ext cx="576064" cy="34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47710" y="1398676"/>
              <a:ext cx="845441" cy="230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9"/>
          <a:stretch/>
        </p:blipFill>
        <p:spPr bwMode="auto">
          <a:xfrm>
            <a:off x="2010698" y="1595312"/>
            <a:ext cx="3295092" cy="458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4" name="Group 33"/>
          <p:cNvGrpSpPr/>
          <p:nvPr/>
        </p:nvGrpSpPr>
        <p:grpSpPr>
          <a:xfrm>
            <a:off x="1988819" y="1560206"/>
            <a:ext cx="3316973" cy="4633073"/>
            <a:chOff x="10548663" y="1100184"/>
            <a:chExt cx="3365920" cy="4633073"/>
          </a:xfrm>
        </p:grpSpPr>
        <p:pic>
          <p:nvPicPr>
            <p:cNvPr id="39" name="Picture 8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37" t="16858" r="19396" b="8681"/>
            <a:stretch/>
          </p:blipFill>
          <p:spPr bwMode="auto">
            <a:xfrm>
              <a:off x="10548664" y="1588625"/>
              <a:ext cx="3365919" cy="3820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0548664" y="1100184"/>
              <a:ext cx="3365919" cy="48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48663" y="5413943"/>
              <a:ext cx="3365919" cy="319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 bwMode="gray">
          <a:xfrm>
            <a:off x="324000" y="0"/>
            <a:ext cx="8496000" cy="162000"/>
          </a:xfrm>
          <a:prstGeom prst="rect">
            <a:avLst/>
          </a:prstGeom>
          <a:solidFill>
            <a:srgbClr val="F0AB00"/>
          </a:solidFill>
          <a:ln w="9525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1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Habilitando y soportando el proceso 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 smtClean="0"/>
              <a:t>In</a:t>
            </a:r>
            <a:endParaRPr lang="es-C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066489"/>
              </p:ext>
            </p:extLst>
          </p:nvPr>
        </p:nvGraphicFramePr>
        <p:xfrm>
          <a:off x="25152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88224" y="1700808"/>
            <a:ext cx="1944216" cy="40324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Ciclo digital de negocio</a:t>
            </a:r>
          </a:p>
          <a:p>
            <a:pPr algn="ctr"/>
            <a:r>
              <a:rPr lang="es-CL" sz="2400" dirty="0" smtClean="0"/>
              <a:t>B2B</a:t>
            </a:r>
            <a:endParaRPr lang="es-C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39110" y="5410090"/>
            <a:ext cx="17583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COLABORACION </a:t>
            </a:r>
          </a:p>
          <a:p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smtClean="0">
                <a:sym typeface="Wingdings" panose="05000000000000000000" pitchFamily="2" charset="2"/>
              </a:rPr>
              <a:t>       IMPACTO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6849260" y="5229200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rgbClr val="FF0000"/>
                </a:solidFill>
                <a:sym typeface="Wingdings"/>
              </a:rPr>
              <a:t></a:t>
            </a:r>
            <a:endParaRPr lang="es-C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181" y="143932"/>
            <a:ext cx="9149182" cy="6714068"/>
            <a:chOff x="-5181" y="143932"/>
            <a:chExt cx="9149182" cy="67140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3932"/>
              <a:ext cx="9144000" cy="6714068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 bwMode="gray">
            <a:xfrm>
              <a:off x="-5181" y="143932"/>
              <a:ext cx="9149182" cy="6714067"/>
            </a:xfrm>
            <a:prstGeom prst="rect">
              <a:avLst/>
            </a:prstGeom>
            <a:solidFill>
              <a:srgbClr val="000000">
                <a:alpha val="67059"/>
              </a:srgbClr>
            </a:solidFill>
            <a:ln w="6350" algn="ctr">
              <a:noFill/>
              <a:miter lim="800000"/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GB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>
            <a:off x="2096755" y="1117939"/>
            <a:ext cx="4719970" cy="4337446"/>
          </a:xfrm>
          <a:custGeom>
            <a:avLst/>
            <a:gdLst>
              <a:gd name="connsiteX0" fmla="*/ 1731905 w 4608752"/>
              <a:gd name="connsiteY0" fmla="*/ 266733 h 4356133"/>
              <a:gd name="connsiteX1" fmla="*/ 2074805 w 4608752"/>
              <a:gd name="connsiteY1" fmla="*/ 33 h 4356133"/>
              <a:gd name="connsiteX2" fmla="*/ 2608205 w 4608752"/>
              <a:gd name="connsiteY2" fmla="*/ 254033 h 4356133"/>
              <a:gd name="connsiteX3" fmla="*/ 2087505 w 4608752"/>
              <a:gd name="connsiteY3" fmla="*/ 952533 h 4356133"/>
              <a:gd name="connsiteX4" fmla="*/ 1350905 w 4608752"/>
              <a:gd name="connsiteY4" fmla="*/ 749333 h 4356133"/>
              <a:gd name="connsiteX5" fmla="*/ 995305 w 4608752"/>
              <a:gd name="connsiteY5" fmla="*/ 1168433 h 4356133"/>
              <a:gd name="connsiteX6" fmla="*/ 1643005 w 4608752"/>
              <a:gd name="connsiteY6" fmla="*/ 1473233 h 4356133"/>
              <a:gd name="connsiteX7" fmla="*/ 3243205 w 4608752"/>
              <a:gd name="connsiteY7" fmla="*/ 1079533 h 4356133"/>
              <a:gd name="connsiteX8" fmla="*/ 4602105 w 4608752"/>
              <a:gd name="connsiteY8" fmla="*/ 1892333 h 4356133"/>
              <a:gd name="connsiteX9" fmla="*/ 3738505 w 4608752"/>
              <a:gd name="connsiteY9" fmla="*/ 2679733 h 4356133"/>
              <a:gd name="connsiteX10" fmla="*/ 3179705 w 4608752"/>
              <a:gd name="connsiteY10" fmla="*/ 2527333 h 4356133"/>
              <a:gd name="connsiteX11" fmla="*/ 2989205 w 4608752"/>
              <a:gd name="connsiteY11" fmla="*/ 3200433 h 4356133"/>
              <a:gd name="connsiteX12" fmla="*/ 2798705 w 4608752"/>
              <a:gd name="connsiteY12" fmla="*/ 3886233 h 4356133"/>
              <a:gd name="connsiteX13" fmla="*/ 1338205 w 4608752"/>
              <a:gd name="connsiteY13" fmla="*/ 3911633 h 4356133"/>
              <a:gd name="connsiteX14" fmla="*/ 106305 w 4608752"/>
              <a:gd name="connsiteY14" fmla="*/ 3873533 h 4356133"/>
              <a:gd name="connsiteX15" fmla="*/ 80905 w 4608752"/>
              <a:gd name="connsiteY15" fmla="*/ 4356133 h 4356133"/>
              <a:gd name="connsiteX0" fmla="*/ 1731905 w 4608752"/>
              <a:gd name="connsiteY0" fmla="*/ 247691 h 4337091"/>
              <a:gd name="connsiteX1" fmla="*/ 2170055 w 4608752"/>
              <a:gd name="connsiteY1" fmla="*/ 41 h 4337091"/>
              <a:gd name="connsiteX2" fmla="*/ 2608205 w 4608752"/>
              <a:gd name="connsiteY2" fmla="*/ 234991 h 4337091"/>
              <a:gd name="connsiteX3" fmla="*/ 2087505 w 4608752"/>
              <a:gd name="connsiteY3" fmla="*/ 933491 h 4337091"/>
              <a:gd name="connsiteX4" fmla="*/ 1350905 w 4608752"/>
              <a:gd name="connsiteY4" fmla="*/ 730291 h 4337091"/>
              <a:gd name="connsiteX5" fmla="*/ 995305 w 4608752"/>
              <a:gd name="connsiteY5" fmla="*/ 1149391 h 4337091"/>
              <a:gd name="connsiteX6" fmla="*/ 1643005 w 4608752"/>
              <a:gd name="connsiteY6" fmla="*/ 1454191 h 4337091"/>
              <a:gd name="connsiteX7" fmla="*/ 3243205 w 4608752"/>
              <a:gd name="connsiteY7" fmla="*/ 1060491 h 4337091"/>
              <a:gd name="connsiteX8" fmla="*/ 4602105 w 4608752"/>
              <a:gd name="connsiteY8" fmla="*/ 1873291 h 4337091"/>
              <a:gd name="connsiteX9" fmla="*/ 3738505 w 4608752"/>
              <a:gd name="connsiteY9" fmla="*/ 2660691 h 4337091"/>
              <a:gd name="connsiteX10" fmla="*/ 3179705 w 4608752"/>
              <a:gd name="connsiteY10" fmla="*/ 2508291 h 4337091"/>
              <a:gd name="connsiteX11" fmla="*/ 2989205 w 4608752"/>
              <a:gd name="connsiteY11" fmla="*/ 3181391 h 4337091"/>
              <a:gd name="connsiteX12" fmla="*/ 2798705 w 4608752"/>
              <a:gd name="connsiteY12" fmla="*/ 3867191 h 4337091"/>
              <a:gd name="connsiteX13" fmla="*/ 1338205 w 4608752"/>
              <a:gd name="connsiteY13" fmla="*/ 3892591 h 4337091"/>
              <a:gd name="connsiteX14" fmla="*/ 106305 w 4608752"/>
              <a:gd name="connsiteY14" fmla="*/ 3854491 h 4337091"/>
              <a:gd name="connsiteX15" fmla="*/ 80905 w 4608752"/>
              <a:gd name="connsiteY15" fmla="*/ 4337091 h 4337091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350905 w 4608752"/>
              <a:gd name="connsiteY4" fmla="*/ 73081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350905 w 4608752"/>
              <a:gd name="connsiteY4" fmla="*/ 73081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350905 w 4608752"/>
              <a:gd name="connsiteY4" fmla="*/ 73081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350905 w 4608752"/>
              <a:gd name="connsiteY4" fmla="*/ 73081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08752"/>
              <a:gd name="connsiteY0" fmla="*/ 248210 h 4337610"/>
              <a:gd name="connsiteX1" fmla="*/ 2170055 w 4608752"/>
              <a:gd name="connsiteY1" fmla="*/ 560 h 4337610"/>
              <a:gd name="connsiteX2" fmla="*/ 2608205 w 4608752"/>
              <a:gd name="connsiteY2" fmla="*/ 235510 h 4337610"/>
              <a:gd name="connsiteX3" fmla="*/ 2087505 w 4608752"/>
              <a:gd name="connsiteY3" fmla="*/ 934010 h 4337610"/>
              <a:gd name="connsiteX4" fmla="*/ 1414405 w 4608752"/>
              <a:gd name="connsiteY4" fmla="*/ 686360 h 4337610"/>
              <a:gd name="connsiteX5" fmla="*/ 995305 w 4608752"/>
              <a:gd name="connsiteY5" fmla="*/ 1149910 h 4337610"/>
              <a:gd name="connsiteX6" fmla="*/ 1643005 w 4608752"/>
              <a:gd name="connsiteY6" fmla="*/ 1454710 h 4337610"/>
              <a:gd name="connsiteX7" fmla="*/ 3243205 w 4608752"/>
              <a:gd name="connsiteY7" fmla="*/ 1061010 h 4337610"/>
              <a:gd name="connsiteX8" fmla="*/ 4602105 w 4608752"/>
              <a:gd name="connsiteY8" fmla="*/ 1873810 h 4337610"/>
              <a:gd name="connsiteX9" fmla="*/ 3738505 w 4608752"/>
              <a:gd name="connsiteY9" fmla="*/ 2661210 h 4337610"/>
              <a:gd name="connsiteX10" fmla="*/ 3179705 w 4608752"/>
              <a:gd name="connsiteY10" fmla="*/ 2508810 h 4337610"/>
              <a:gd name="connsiteX11" fmla="*/ 2989205 w 4608752"/>
              <a:gd name="connsiteY11" fmla="*/ 3181910 h 4337610"/>
              <a:gd name="connsiteX12" fmla="*/ 2798705 w 4608752"/>
              <a:gd name="connsiteY12" fmla="*/ 3867710 h 4337610"/>
              <a:gd name="connsiteX13" fmla="*/ 1338205 w 4608752"/>
              <a:gd name="connsiteY13" fmla="*/ 3893110 h 4337610"/>
              <a:gd name="connsiteX14" fmla="*/ 106305 w 4608752"/>
              <a:gd name="connsiteY14" fmla="*/ 3855010 h 4337610"/>
              <a:gd name="connsiteX15" fmla="*/ 80905 w 4608752"/>
              <a:gd name="connsiteY15" fmla="*/ 4337610 h 4337610"/>
              <a:gd name="connsiteX0" fmla="*/ 1731905 w 4631744"/>
              <a:gd name="connsiteY0" fmla="*/ 248210 h 4337610"/>
              <a:gd name="connsiteX1" fmla="*/ 2170055 w 4631744"/>
              <a:gd name="connsiteY1" fmla="*/ 560 h 4337610"/>
              <a:gd name="connsiteX2" fmla="*/ 2608205 w 4631744"/>
              <a:gd name="connsiteY2" fmla="*/ 235510 h 4337610"/>
              <a:gd name="connsiteX3" fmla="*/ 2087505 w 4631744"/>
              <a:gd name="connsiteY3" fmla="*/ 934010 h 4337610"/>
              <a:gd name="connsiteX4" fmla="*/ 1414405 w 4631744"/>
              <a:gd name="connsiteY4" fmla="*/ 686360 h 4337610"/>
              <a:gd name="connsiteX5" fmla="*/ 995305 w 4631744"/>
              <a:gd name="connsiteY5" fmla="*/ 1149910 h 4337610"/>
              <a:gd name="connsiteX6" fmla="*/ 1643005 w 4631744"/>
              <a:gd name="connsiteY6" fmla="*/ 1454710 h 4337610"/>
              <a:gd name="connsiteX7" fmla="*/ 3243205 w 4631744"/>
              <a:gd name="connsiteY7" fmla="*/ 1061010 h 4337610"/>
              <a:gd name="connsiteX8" fmla="*/ 4602105 w 4631744"/>
              <a:gd name="connsiteY8" fmla="*/ 1873810 h 4337610"/>
              <a:gd name="connsiteX9" fmla="*/ 4100455 w 4631744"/>
              <a:gd name="connsiteY9" fmla="*/ 2616760 h 4337610"/>
              <a:gd name="connsiteX10" fmla="*/ 3179705 w 4631744"/>
              <a:gd name="connsiteY10" fmla="*/ 2508810 h 4337610"/>
              <a:gd name="connsiteX11" fmla="*/ 2989205 w 4631744"/>
              <a:gd name="connsiteY11" fmla="*/ 3181910 h 4337610"/>
              <a:gd name="connsiteX12" fmla="*/ 2798705 w 4631744"/>
              <a:gd name="connsiteY12" fmla="*/ 3867710 h 4337610"/>
              <a:gd name="connsiteX13" fmla="*/ 1338205 w 4631744"/>
              <a:gd name="connsiteY13" fmla="*/ 3893110 h 4337610"/>
              <a:gd name="connsiteX14" fmla="*/ 106305 w 4631744"/>
              <a:gd name="connsiteY14" fmla="*/ 3855010 h 4337610"/>
              <a:gd name="connsiteX15" fmla="*/ 80905 w 4631744"/>
              <a:gd name="connsiteY15" fmla="*/ 4337610 h 4337610"/>
              <a:gd name="connsiteX0" fmla="*/ 1731905 w 4639085"/>
              <a:gd name="connsiteY0" fmla="*/ 248210 h 4337610"/>
              <a:gd name="connsiteX1" fmla="*/ 2170055 w 4639085"/>
              <a:gd name="connsiteY1" fmla="*/ 560 h 4337610"/>
              <a:gd name="connsiteX2" fmla="*/ 2608205 w 4639085"/>
              <a:gd name="connsiteY2" fmla="*/ 235510 h 4337610"/>
              <a:gd name="connsiteX3" fmla="*/ 2087505 w 4639085"/>
              <a:gd name="connsiteY3" fmla="*/ 934010 h 4337610"/>
              <a:gd name="connsiteX4" fmla="*/ 1414405 w 4639085"/>
              <a:gd name="connsiteY4" fmla="*/ 686360 h 4337610"/>
              <a:gd name="connsiteX5" fmla="*/ 995305 w 4639085"/>
              <a:gd name="connsiteY5" fmla="*/ 1149910 h 4337610"/>
              <a:gd name="connsiteX6" fmla="*/ 1643005 w 4639085"/>
              <a:gd name="connsiteY6" fmla="*/ 1454710 h 4337610"/>
              <a:gd name="connsiteX7" fmla="*/ 3243205 w 4639085"/>
              <a:gd name="connsiteY7" fmla="*/ 1061010 h 4337610"/>
              <a:gd name="connsiteX8" fmla="*/ 4602105 w 4639085"/>
              <a:gd name="connsiteY8" fmla="*/ 1873810 h 4337610"/>
              <a:gd name="connsiteX9" fmla="*/ 4100455 w 4639085"/>
              <a:gd name="connsiteY9" fmla="*/ 2616760 h 4337610"/>
              <a:gd name="connsiteX10" fmla="*/ 3179705 w 4639085"/>
              <a:gd name="connsiteY10" fmla="*/ 2508810 h 4337610"/>
              <a:gd name="connsiteX11" fmla="*/ 2989205 w 4639085"/>
              <a:gd name="connsiteY11" fmla="*/ 3181910 h 4337610"/>
              <a:gd name="connsiteX12" fmla="*/ 2798705 w 4639085"/>
              <a:gd name="connsiteY12" fmla="*/ 3867710 h 4337610"/>
              <a:gd name="connsiteX13" fmla="*/ 1338205 w 4639085"/>
              <a:gd name="connsiteY13" fmla="*/ 3893110 h 4337610"/>
              <a:gd name="connsiteX14" fmla="*/ 106305 w 4639085"/>
              <a:gd name="connsiteY14" fmla="*/ 3855010 h 4337610"/>
              <a:gd name="connsiteX15" fmla="*/ 80905 w 4639085"/>
              <a:gd name="connsiteY15" fmla="*/ 4337610 h 4337610"/>
              <a:gd name="connsiteX0" fmla="*/ 1731905 w 4639085"/>
              <a:gd name="connsiteY0" fmla="*/ 248210 h 4337610"/>
              <a:gd name="connsiteX1" fmla="*/ 2170055 w 4639085"/>
              <a:gd name="connsiteY1" fmla="*/ 560 h 4337610"/>
              <a:gd name="connsiteX2" fmla="*/ 2608205 w 4639085"/>
              <a:gd name="connsiteY2" fmla="*/ 235510 h 4337610"/>
              <a:gd name="connsiteX3" fmla="*/ 2087505 w 4639085"/>
              <a:gd name="connsiteY3" fmla="*/ 934010 h 4337610"/>
              <a:gd name="connsiteX4" fmla="*/ 1414405 w 4639085"/>
              <a:gd name="connsiteY4" fmla="*/ 686360 h 4337610"/>
              <a:gd name="connsiteX5" fmla="*/ 995305 w 4639085"/>
              <a:gd name="connsiteY5" fmla="*/ 1149910 h 4337610"/>
              <a:gd name="connsiteX6" fmla="*/ 1643005 w 4639085"/>
              <a:gd name="connsiteY6" fmla="*/ 1454710 h 4337610"/>
              <a:gd name="connsiteX7" fmla="*/ 3243205 w 4639085"/>
              <a:gd name="connsiteY7" fmla="*/ 1061010 h 4337610"/>
              <a:gd name="connsiteX8" fmla="*/ 4602105 w 4639085"/>
              <a:gd name="connsiteY8" fmla="*/ 1873810 h 4337610"/>
              <a:gd name="connsiteX9" fmla="*/ 4100455 w 4639085"/>
              <a:gd name="connsiteY9" fmla="*/ 2616760 h 4337610"/>
              <a:gd name="connsiteX10" fmla="*/ 3179705 w 4639085"/>
              <a:gd name="connsiteY10" fmla="*/ 2508810 h 4337610"/>
              <a:gd name="connsiteX11" fmla="*/ 2989205 w 4639085"/>
              <a:gd name="connsiteY11" fmla="*/ 3181910 h 4337610"/>
              <a:gd name="connsiteX12" fmla="*/ 2798705 w 4639085"/>
              <a:gd name="connsiteY12" fmla="*/ 3867710 h 4337610"/>
              <a:gd name="connsiteX13" fmla="*/ 1338205 w 4639085"/>
              <a:gd name="connsiteY13" fmla="*/ 3893110 h 4337610"/>
              <a:gd name="connsiteX14" fmla="*/ 106305 w 4639085"/>
              <a:gd name="connsiteY14" fmla="*/ 3855010 h 4337610"/>
              <a:gd name="connsiteX15" fmla="*/ 80905 w 4639085"/>
              <a:gd name="connsiteY15" fmla="*/ 4337610 h 4337610"/>
              <a:gd name="connsiteX0" fmla="*/ 1731905 w 4639085"/>
              <a:gd name="connsiteY0" fmla="*/ 248210 h 4337610"/>
              <a:gd name="connsiteX1" fmla="*/ 2170055 w 4639085"/>
              <a:gd name="connsiteY1" fmla="*/ 560 h 4337610"/>
              <a:gd name="connsiteX2" fmla="*/ 2608205 w 4639085"/>
              <a:gd name="connsiteY2" fmla="*/ 235510 h 4337610"/>
              <a:gd name="connsiteX3" fmla="*/ 2087505 w 4639085"/>
              <a:gd name="connsiteY3" fmla="*/ 934010 h 4337610"/>
              <a:gd name="connsiteX4" fmla="*/ 1414405 w 4639085"/>
              <a:gd name="connsiteY4" fmla="*/ 686360 h 4337610"/>
              <a:gd name="connsiteX5" fmla="*/ 995305 w 4639085"/>
              <a:gd name="connsiteY5" fmla="*/ 1149910 h 4337610"/>
              <a:gd name="connsiteX6" fmla="*/ 1643005 w 4639085"/>
              <a:gd name="connsiteY6" fmla="*/ 1454710 h 4337610"/>
              <a:gd name="connsiteX7" fmla="*/ 3243205 w 4639085"/>
              <a:gd name="connsiteY7" fmla="*/ 1061010 h 4337610"/>
              <a:gd name="connsiteX8" fmla="*/ 4602105 w 4639085"/>
              <a:gd name="connsiteY8" fmla="*/ 1873810 h 4337610"/>
              <a:gd name="connsiteX9" fmla="*/ 4100455 w 4639085"/>
              <a:gd name="connsiteY9" fmla="*/ 2616760 h 4337610"/>
              <a:gd name="connsiteX10" fmla="*/ 3179705 w 4639085"/>
              <a:gd name="connsiteY10" fmla="*/ 2508810 h 4337610"/>
              <a:gd name="connsiteX11" fmla="*/ 2798705 w 4639085"/>
              <a:gd name="connsiteY11" fmla="*/ 3867710 h 4337610"/>
              <a:gd name="connsiteX12" fmla="*/ 1338205 w 4639085"/>
              <a:gd name="connsiteY12" fmla="*/ 3893110 h 4337610"/>
              <a:gd name="connsiteX13" fmla="*/ 106305 w 4639085"/>
              <a:gd name="connsiteY13" fmla="*/ 3855010 h 4337610"/>
              <a:gd name="connsiteX14" fmla="*/ 80905 w 4639085"/>
              <a:gd name="connsiteY14" fmla="*/ 4337610 h 4337610"/>
              <a:gd name="connsiteX0" fmla="*/ 1731905 w 4639085"/>
              <a:gd name="connsiteY0" fmla="*/ 248210 h 4337610"/>
              <a:gd name="connsiteX1" fmla="*/ 2170055 w 4639085"/>
              <a:gd name="connsiteY1" fmla="*/ 560 h 4337610"/>
              <a:gd name="connsiteX2" fmla="*/ 2608205 w 4639085"/>
              <a:gd name="connsiteY2" fmla="*/ 235510 h 4337610"/>
              <a:gd name="connsiteX3" fmla="*/ 2087505 w 4639085"/>
              <a:gd name="connsiteY3" fmla="*/ 934010 h 4337610"/>
              <a:gd name="connsiteX4" fmla="*/ 1414405 w 4639085"/>
              <a:gd name="connsiteY4" fmla="*/ 686360 h 4337610"/>
              <a:gd name="connsiteX5" fmla="*/ 995305 w 4639085"/>
              <a:gd name="connsiteY5" fmla="*/ 1149910 h 4337610"/>
              <a:gd name="connsiteX6" fmla="*/ 1643005 w 4639085"/>
              <a:gd name="connsiteY6" fmla="*/ 1454710 h 4337610"/>
              <a:gd name="connsiteX7" fmla="*/ 3243205 w 4639085"/>
              <a:gd name="connsiteY7" fmla="*/ 1061010 h 4337610"/>
              <a:gd name="connsiteX8" fmla="*/ 4602105 w 4639085"/>
              <a:gd name="connsiteY8" fmla="*/ 1873810 h 4337610"/>
              <a:gd name="connsiteX9" fmla="*/ 4100455 w 4639085"/>
              <a:gd name="connsiteY9" fmla="*/ 2616760 h 4337610"/>
              <a:gd name="connsiteX10" fmla="*/ 3179705 w 4639085"/>
              <a:gd name="connsiteY10" fmla="*/ 2508810 h 4337610"/>
              <a:gd name="connsiteX11" fmla="*/ 2798705 w 4639085"/>
              <a:gd name="connsiteY11" fmla="*/ 3867710 h 4337610"/>
              <a:gd name="connsiteX12" fmla="*/ 106305 w 4639085"/>
              <a:gd name="connsiteY12" fmla="*/ 3855010 h 4337610"/>
              <a:gd name="connsiteX13" fmla="*/ 80905 w 4639085"/>
              <a:gd name="connsiteY13" fmla="*/ 4337610 h 4337610"/>
              <a:gd name="connsiteX0" fmla="*/ 1735329 w 4642509"/>
              <a:gd name="connsiteY0" fmla="*/ 248210 h 4337610"/>
              <a:gd name="connsiteX1" fmla="*/ 2173479 w 4642509"/>
              <a:gd name="connsiteY1" fmla="*/ 560 h 4337610"/>
              <a:gd name="connsiteX2" fmla="*/ 2611629 w 4642509"/>
              <a:gd name="connsiteY2" fmla="*/ 235510 h 4337610"/>
              <a:gd name="connsiteX3" fmla="*/ 2090929 w 4642509"/>
              <a:gd name="connsiteY3" fmla="*/ 934010 h 4337610"/>
              <a:gd name="connsiteX4" fmla="*/ 1417829 w 4642509"/>
              <a:gd name="connsiteY4" fmla="*/ 686360 h 4337610"/>
              <a:gd name="connsiteX5" fmla="*/ 998729 w 4642509"/>
              <a:gd name="connsiteY5" fmla="*/ 1149910 h 4337610"/>
              <a:gd name="connsiteX6" fmla="*/ 1646429 w 4642509"/>
              <a:gd name="connsiteY6" fmla="*/ 1454710 h 4337610"/>
              <a:gd name="connsiteX7" fmla="*/ 3246629 w 4642509"/>
              <a:gd name="connsiteY7" fmla="*/ 1061010 h 4337610"/>
              <a:gd name="connsiteX8" fmla="*/ 4605529 w 4642509"/>
              <a:gd name="connsiteY8" fmla="*/ 1873810 h 4337610"/>
              <a:gd name="connsiteX9" fmla="*/ 4103879 w 4642509"/>
              <a:gd name="connsiteY9" fmla="*/ 2616760 h 4337610"/>
              <a:gd name="connsiteX10" fmla="*/ 3183129 w 4642509"/>
              <a:gd name="connsiteY10" fmla="*/ 2508810 h 4337610"/>
              <a:gd name="connsiteX11" fmla="*/ 2802129 w 4642509"/>
              <a:gd name="connsiteY11" fmla="*/ 3867710 h 4337610"/>
              <a:gd name="connsiteX12" fmla="*/ 109729 w 4642509"/>
              <a:gd name="connsiteY12" fmla="*/ 3855010 h 4337610"/>
              <a:gd name="connsiteX13" fmla="*/ 84329 w 4642509"/>
              <a:gd name="connsiteY13" fmla="*/ 4337610 h 4337610"/>
              <a:gd name="connsiteX0" fmla="*/ 1810904 w 4718084"/>
              <a:gd name="connsiteY0" fmla="*/ 248210 h 4337610"/>
              <a:gd name="connsiteX1" fmla="*/ 2249054 w 4718084"/>
              <a:gd name="connsiteY1" fmla="*/ 560 h 4337610"/>
              <a:gd name="connsiteX2" fmla="*/ 2687204 w 4718084"/>
              <a:gd name="connsiteY2" fmla="*/ 235510 h 4337610"/>
              <a:gd name="connsiteX3" fmla="*/ 2166504 w 4718084"/>
              <a:gd name="connsiteY3" fmla="*/ 934010 h 4337610"/>
              <a:gd name="connsiteX4" fmla="*/ 1493404 w 4718084"/>
              <a:gd name="connsiteY4" fmla="*/ 686360 h 4337610"/>
              <a:gd name="connsiteX5" fmla="*/ 1074304 w 4718084"/>
              <a:gd name="connsiteY5" fmla="*/ 1149910 h 4337610"/>
              <a:gd name="connsiteX6" fmla="*/ 1722004 w 4718084"/>
              <a:gd name="connsiteY6" fmla="*/ 1454710 h 4337610"/>
              <a:gd name="connsiteX7" fmla="*/ 3322204 w 4718084"/>
              <a:gd name="connsiteY7" fmla="*/ 1061010 h 4337610"/>
              <a:gd name="connsiteX8" fmla="*/ 4681104 w 4718084"/>
              <a:gd name="connsiteY8" fmla="*/ 1873810 h 4337610"/>
              <a:gd name="connsiteX9" fmla="*/ 4179454 w 4718084"/>
              <a:gd name="connsiteY9" fmla="*/ 2616760 h 4337610"/>
              <a:gd name="connsiteX10" fmla="*/ 3258704 w 4718084"/>
              <a:gd name="connsiteY10" fmla="*/ 2508810 h 4337610"/>
              <a:gd name="connsiteX11" fmla="*/ 2877704 w 4718084"/>
              <a:gd name="connsiteY11" fmla="*/ 3867710 h 4337610"/>
              <a:gd name="connsiteX12" fmla="*/ 185304 w 4718084"/>
              <a:gd name="connsiteY12" fmla="*/ 3855010 h 4337610"/>
              <a:gd name="connsiteX13" fmla="*/ 159904 w 4718084"/>
              <a:gd name="connsiteY13" fmla="*/ 4337610 h 4337610"/>
              <a:gd name="connsiteX0" fmla="*/ 1812790 w 4719970"/>
              <a:gd name="connsiteY0" fmla="*/ 248210 h 4337610"/>
              <a:gd name="connsiteX1" fmla="*/ 2250940 w 4719970"/>
              <a:gd name="connsiteY1" fmla="*/ 560 h 4337610"/>
              <a:gd name="connsiteX2" fmla="*/ 2689090 w 4719970"/>
              <a:gd name="connsiteY2" fmla="*/ 235510 h 4337610"/>
              <a:gd name="connsiteX3" fmla="*/ 2168390 w 4719970"/>
              <a:gd name="connsiteY3" fmla="*/ 934010 h 4337610"/>
              <a:gd name="connsiteX4" fmla="*/ 1495290 w 4719970"/>
              <a:gd name="connsiteY4" fmla="*/ 686360 h 4337610"/>
              <a:gd name="connsiteX5" fmla="*/ 1076190 w 4719970"/>
              <a:gd name="connsiteY5" fmla="*/ 1149910 h 4337610"/>
              <a:gd name="connsiteX6" fmla="*/ 1723890 w 4719970"/>
              <a:gd name="connsiteY6" fmla="*/ 1454710 h 4337610"/>
              <a:gd name="connsiteX7" fmla="*/ 3324090 w 4719970"/>
              <a:gd name="connsiteY7" fmla="*/ 1061010 h 4337610"/>
              <a:gd name="connsiteX8" fmla="*/ 4682990 w 4719970"/>
              <a:gd name="connsiteY8" fmla="*/ 1873810 h 4337610"/>
              <a:gd name="connsiteX9" fmla="*/ 4181340 w 4719970"/>
              <a:gd name="connsiteY9" fmla="*/ 2616760 h 4337610"/>
              <a:gd name="connsiteX10" fmla="*/ 3260590 w 4719970"/>
              <a:gd name="connsiteY10" fmla="*/ 2508810 h 4337610"/>
              <a:gd name="connsiteX11" fmla="*/ 2879590 w 4719970"/>
              <a:gd name="connsiteY11" fmla="*/ 3867710 h 4337610"/>
              <a:gd name="connsiteX12" fmla="*/ 187190 w 4719970"/>
              <a:gd name="connsiteY12" fmla="*/ 3855010 h 4337610"/>
              <a:gd name="connsiteX13" fmla="*/ 161790 w 4719970"/>
              <a:gd name="connsiteY13" fmla="*/ 4337610 h 4337610"/>
              <a:gd name="connsiteX0" fmla="*/ 1812790 w 4719970"/>
              <a:gd name="connsiteY0" fmla="*/ 248046 h 4337446"/>
              <a:gd name="connsiteX1" fmla="*/ 2250940 w 4719970"/>
              <a:gd name="connsiteY1" fmla="*/ 396 h 4337446"/>
              <a:gd name="connsiteX2" fmla="*/ 2689090 w 4719970"/>
              <a:gd name="connsiteY2" fmla="*/ 235346 h 4337446"/>
              <a:gd name="connsiteX3" fmla="*/ 1495290 w 4719970"/>
              <a:gd name="connsiteY3" fmla="*/ 686196 h 4337446"/>
              <a:gd name="connsiteX4" fmla="*/ 1076190 w 4719970"/>
              <a:gd name="connsiteY4" fmla="*/ 1149746 h 4337446"/>
              <a:gd name="connsiteX5" fmla="*/ 1723890 w 4719970"/>
              <a:gd name="connsiteY5" fmla="*/ 1454546 h 4337446"/>
              <a:gd name="connsiteX6" fmla="*/ 3324090 w 4719970"/>
              <a:gd name="connsiteY6" fmla="*/ 1060846 h 4337446"/>
              <a:gd name="connsiteX7" fmla="*/ 4682990 w 4719970"/>
              <a:gd name="connsiteY7" fmla="*/ 1873646 h 4337446"/>
              <a:gd name="connsiteX8" fmla="*/ 4181340 w 4719970"/>
              <a:gd name="connsiteY8" fmla="*/ 2616596 h 4337446"/>
              <a:gd name="connsiteX9" fmla="*/ 3260590 w 4719970"/>
              <a:gd name="connsiteY9" fmla="*/ 2508646 h 4337446"/>
              <a:gd name="connsiteX10" fmla="*/ 2879590 w 4719970"/>
              <a:gd name="connsiteY10" fmla="*/ 3867546 h 4337446"/>
              <a:gd name="connsiteX11" fmla="*/ 187190 w 4719970"/>
              <a:gd name="connsiteY11" fmla="*/ 3854846 h 4337446"/>
              <a:gd name="connsiteX12" fmla="*/ 161790 w 4719970"/>
              <a:gd name="connsiteY12" fmla="*/ 4337446 h 4337446"/>
              <a:gd name="connsiteX0" fmla="*/ 1812790 w 4719970"/>
              <a:gd name="connsiteY0" fmla="*/ 248046 h 4337446"/>
              <a:gd name="connsiteX1" fmla="*/ 2250940 w 4719970"/>
              <a:gd name="connsiteY1" fmla="*/ 396 h 4337446"/>
              <a:gd name="connsiteX2" fmla="*/ 2689090 w 4719970"/>
              <a:gd name="connsiteY2" fmla="*/ 235346 h 4337446"/>
              <a:gd name="connsiteX3" fmla="*/ 1495290 w 4719970"/>
              <a:gd name="connsiteY3" fmla="*/ 686196 h 4337446"/>
              <a:gd name="connsiteX4" fmla="*/ 1076190 w 4719970"/>
              <a:gd name="connsiteY4" fmla="*/ 1149746 h 4337446"/>
              <a:gd name="connsiteX5" fmla="*/ 1723890 w 4719970"/>
              <a:gd name="connsiteY5" fmla="*/ 1454546 h 4337446"/>
              <a:gd name="connsiteX6" fmla="*/ 3324090 w 4719970"/>
              <a:gd name="connsiteY6" fmla="*/ 1060846 h 4337446"/>
              <a:gd name="connsiteX7" fmla="*/ 4682990 w 4719970"/>
              <a:gd name="connsiteY7" fmla="*/ 1873646 h 4337446"/>
              <a:gd name="connsiteX8" fmla="*/ 4181340 w 4719970"/>
              <a:gd name="connsiteY8" fmla="*/ 2616596 h 4337446"/>
              <a:gd name="connsiteX9" fmla="*/ 3260590 w 4719970"/>
              <a:gd name="connsiteY9" fmla="*/ 2508646 h 4337446"/>
              <a:gd name="connsiteX10" fmla="*/ 2879590 w 4719970"/>
              <a:gd name="connsiteY10" fmla="*/ 3867546 h 4337446"/>
              <a:gd name="connsiteX11" fmla="*/ 187190 w 4719970"/>
              <a:gd name="connsiteY11" fmla="*/ 3854846 h 4337446"/>
              <a:gd name="connsiteX12" fmla="*/ 161790 w 4719970"/>
              <a:gd name="connsiteY12" fmla="*/ 4337446 h 4337446"/>
              <a:gd name="connsiteX0" fmla="*/ 1812790 w 4719970"/>
              <a:gd name="connsiteY0" fmla="*/ 248046 h 4337446"/>
              <a:gd name="connsiteX1" fmla="*/ 2250940 w 4719970"/>
              <a:gd name="connsiteY1" fmla="*/ 396 h 4337446"/>
              <a:gd name="connsiteX2" fmla="*/ 2689090 w 4719970"/>
              <a:gd name="connsiteY2" fmla="*/ 235346 h 4337446"/>
              <a:gd name="connsiteX3" fmla="*/ 1495290 w 4719970"/>
              <a:gd name="connsiteY3" fmla="*/ 686196 h 4337446"/>
              <a:gd name="connsiteX4" fmla="*/ 1076190 w 4719970"/>
              <a:gd name="connsiteY4" fmla="*/ 1149746 h 4337446"/>
              <a:gd name="connsiteX5" fmla="*/ 1723890 w 4719970"/>
              <a:gd name="connsiteY5" fmla="*/ 1454546 h 4337446"/>
              <a:gd name="connsiteX6" fmla="*/ 3324090 w 4719970"/>
              <a:gd name="connsiteY6" fmla="*/ 1060846 h 4337446"/>
              <a:gd name="connsiteX7" fmla="*/ 4682990 w 4719970"/>
              <a:gd name="connsiteY7" fmla="*/ 1873646 h 4337446"/>
              <a:gd name="connsiteX8" fmla="*/ 4181340 w 4719970"/>
              <a:gd name="connsiteY8" fmla="*/ 2616596 h 4337446"/>
              <a:gd name="connsiteX9" fmla="*/ 3260590 w 4719970"/>
              <a:gd name="connsiteY9" fmla="*/ 2508646 h 4337446"/>
              <a:gd name="connsiteX10" fmla="*/ 2879590 w 4719970"/>
              <a:gd name="connsiteY10" fmla="*/ 3867546 h 4337446"/>
              <a:gd name="connsiteX11" fmla="*/ 187190 w 4719970"/>
              <a:gd name="connsiteY11" fmla="*/ 3854846 h 4337446"/>
              <a:gd name="connsiteX12" fmla="*/ 161790 w 4719970"/>
              <a:gd name="connsiteY12" fmla="*/ 4337446 h 4337446"/>
              <a:gd name="connsiteX0" fmla="*/ 1812790 w 4719970"/>
              <a:gd name="connsiteY0" fmla="*/ 248810 h 4338210"/>
              <a:gd name="connsiteX1" fmla="*/ 2250940 w 4719970"/>
              <a:gd name="connsiteY1" fmla="*/ 1160 h 4338210"/>
              <a:gd name="connsiteX2" fmla="*/ 2689090 w 4719970"/>
              <a:gd name="connsiteY2" fmla="*/ 236110 h 4338210"/>
              <a:gd name="connsiteX3" fmla="*/ 1495290 w 4719970"/>
              <a:gd name="connsiteY3" fmla="*/ 686960 h 4338210"/>
              <a:gd name="connsiteX4" fmla="*/ 1076190 w 4719970"/>
              <a:gd name="connsiteY4" fmla="*/ 1150510 h 4338210"/>
              <a:gd name="connsiteX5" fmla="*/ 1723890 w 4719970"/>
              <a:gd name="connsiteY5" fmla="*/ 1455310 h 4338210"/>
              <a:gd name="connsiteX6" fmla="*/ 3324090 w 4719970"/>
              <a:gd name="connsiteY6" fmla="*/ 1061610 h 4338210"/>
              <a:gd name="connsiteX7" fmla="*/ 4682990 w 4719970"/>
              <a:gd name="connsiteY7" fmla="*/ 1874410 h 4338210"/>
              <a:gd name="connsiteX8" fmla="*/ 4181340 w 4719970"/>
              <a:gd name="connsiteY8" fmla="*/ 2617360 h 4338210"/>
              <a:gd name="connsiteX9" fmla="*/ 3260590 w 4719970"/>
              <a:gd name="connsiteY9" fmla="*/ 2509410 h 4338210"/>
              <a:gd name="connsiteX10" fmla="*/ 2879590 w 4719970"/>
              <a:gd name="connsiteY10" fmla="*/ 3868310 h 4338210"/>
              <a:gd name="connsiteX11" fmla="*/ 187190 w 4719970"/>
              <a:gd name="connsiteY11" fmla="*/ 3855610 h 4338210"/>
              <a:gd name="connsiteX12" fmla="*/ 161790 w 4719970"/>
              <a:gd name="connsiteY12" fmla="*/ 4338210 h 4338210"/>
              <a:gd name="connsiteX0" fmla="*/ 1812790 w 4719970"/>
              <a:gd name="connsiteY0" fmla="*/ 248046 h 4337446"/>
              <a:gd name="connsiteX1" fmla="*/ 2250940 w 4719970"/>
              <a:gd name="connsiteY1" fmla="*/ 396 h 4337446"/>
              <a:gd name="connsiteX2" fmla="*/ 2689090 w 4719970"/>
              <a:gd name="connsiteY2" fmla="*/ 235346 h 4337446"/>
              <a:gd name="connsiteX3" fmla="*/ 1495290 w 4719970"/>
              <a:gd name="connsiteY3" fmla="*/ 686196 h 4337446"/>
              <a:gd name="connsiteX4" fmla="*/ 1076190 w 4719970"/>
              <a:gd name="connsiteY4" fmla="*/ 1149746 h 4337446"/>
              <a:gd name="connsiteX5" fmla="*/ 1723890 w 4719970"/>
              <a:gd name="connsiteY5" fmla="*/ 1454546 h 4337446"/>
              <a:gd name="connsiteX6" fmla="*/ 3324090 w 4719970"/>
              <a:gd name="connsiteY6" fmla="*/ 1060846 h 4337446"/>
              <a:gd name="connsiteX7" fmla="*/ 4682990 w 4719970"/>
              <a:gd name="connsiteY7" fmla="*/ 1873646 h 4337446"/>
              <a:gd name="connsiteX8" fmla="*/ 4181340 w 4719970"/>
              <a:gd name="connsiteY8" fmla="*/ 2616596 h 4337446"/>
              <a:gd name="connsiteX9" fmla="*/ 3260590 w 4719970"/>
              <a:gd name="connsiteY9" fmla="*/ 2508646 h 4337446"/>
              <a:gd name="connsiteX10" fmla="*/ 2879590 w 4719970"/>
              <a:gd name="connsiteY10" fmla="*/ 3867546 h 4337446"/>
              <a:gd name="connsiteX11" fmla="*/ 187190 w 4719970"/>
              <a:gd name="connsiteY11" fmla="*/ 3854846 h 4337446"/>
              <a:gd name="connsiteX12" fmla="*/ 161790 w 4719970"/>
              <a:gd name="connsiteY12" fmla="*/ 4337446 h 433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9970" h="4337446">
                <a:moveTo>
                  <a:pt x="1812790" y="248046"/>
                </a:moveTo>
                <a:cubicBezTo>
                  <a:pt x="1911215" y="115754"/>
                  <a:pt x="2028690" y="8863"/>
                  <a:pt x="2250940" y="396"/>
                </a:cubicBezTo>
                <a:cubicBezTo>
                  <a:pt x="2473190" y="-8071"/>
                  <a:pt x="2707082" y="121046"/>
                  <a:pt x="2689090" y="235346"/>
                </a:cubicBezTo>
                <a:cubicBezTo>
                  <a:pt x="2662644" y="403354"/>
                  <a:pt x="2947628" y="968114"/>
                  <a:pt x="1495290" y="686196"/>
                </a:cubicBezTo>
                <a:cubicBezTo>
                  <a:pt x="1015972" y="593154"/>
                  <a:pt x="1038090" y="1021688"/>
                  <a:pt x="1076190" y="1149746"/>
                </a:cubicBezTo>
                <a:cubicBezTo>
                  <a:pt x="1114290" y="1277804"/>
                  <a:pt x="1349240" y="1469363"/>
                  <a:pt x="1723890" y="1454546"/>
                </a:cubicBezTo>
                <a:cubicBezTo>
                  <a:pt x="2098540" y="1439729"/>
                  <a:pt x="2291157" y="1022746"/>
                  <a:pt x="3324090" y="1060846"/>
                </a:cubicBezTo>
                <a:cubicBezTo>
                  <a:pt x="4357023" y="1098946"/>
                  <a:pt x="4540115" y="1614354"/>
                  <a:pt x="4682990" y="1873646"/>
                </a:cubicBezTo>
                <a:cubicBezTo>
                  <a:pt x="4825865" y="2132938"/>
                  <a:pt x="4532706" y="2593313"/>
                  <a:pt x="4181340" y="2616596"/>
                </a:cubicBezTo>
                <a:cubicBezTo>
                  <a:pt x="3829974" y="2639879"/>
                  <a:pt x="3477548" y="2300154"/>
                  <a:pt x="3260590" y="2508646"/>
                </a:cubicBezTo>
                <a:cubicBezTo>
                  <a:pt x="3043632" y="2717138"/>
                  <a:pt x="3391823" y="3643179"/>
                  <a:pt x="2879590" y="3867546"/>
                </a:cubicBezTo>
                <a:cubicBezTo>
                  <a:pt x="2367357" y="4091913"/>
                  <a:pt x="1877509" y="3553566"/>
                  <a:pt x="187190" y="3854846"/>
                </a:cubicBezTo>
                <a:cubicBezTo>
                  <a:pt x="-205899" y="3924910"/>
                  <a:pt x="138507" y="4307813"/>
                  <a:pt x="161790" y="4337446"/>
                </a:cubicBezTo>
              </a:path>
            </a:pathLst>
          </a:cu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94389" y="5153325"/>
            <a:ext cx="7078584" cy="732292"/>
            <a:chOff x="205944" y="4927319"/>
            <a:chExt cx="7078584" cy="7322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6" name="Rounded Rectangle 105"/>
            <p:cNvSpPr/>
            <p:nvPr/>
          </p:nvSpPr>
          <p:spPr>
            <a:xfrm>
              <a:off x="251520" y="5228444"/>
              <a:ext cx="7033008" cy="1482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05945" y="4927319"/>
              <a:ext cx="1433379" cy="3295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Financiamiento</a:t>
              </a:r>
              <a:endParaRPr lang="en-GB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120663" y="5075167"/>
              <a:ext cx="289348" cy="1955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No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347986" y="5142445"/>
              <a:ext cx="654093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On Time Payment ?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5944" y="5330098"/>
              <a:ext cx="1433379" cy="3295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Pago</a:t>
              </a:r>
              <a:endParaRPr lang="en-GB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494231" y="5075167"/>
              <a:ext cx="585325" cy="1955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Penalties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3316861" y="5350165"/>
              <a:ext cx="289348" cy="1955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Yes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690429" y="5350165"/>
              <a:ext cx="1409434" cy="1955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Payment Terms Discounting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730076" y="5019825"/>
              <a:ext cx="540000" cy="540000"/>
            </a:xfrm>
            <a:prstGeom prst="ellipse">
              <a:avLst/>
            </a:prstGeom>
            <a:ln w="10160"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sz="1000" dirty="0" smtClean="0">
                  <a:solidFill>
                    <a:sysClr val="windowText" lastClr="000000"/>
                  </a:solidFill>
                </a:rPr>
                <a:t>PAY</a:t>
              </a:r>
              <a:endParaRPr lang="en-GB" sz="1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463"/>
            <a:ext cx="8623130" cy="9233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 </a:t>
            </a:r>
            <a:r>
              <a:rPr lang="en-US" dirty="0" err="1">
                <a:solidFill>
                  <a:schemeClr val="bg1"/>
                </a:solidFill>
              </a:rPr>
              <a:t>mirada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proceso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endiendo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puentes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integran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94390" y="4026404"/>
            <a:ext cx="7141174" cy="756028"/>
            <a:chOff x="205945" y="3452834"/>
            <a:chExt cx="7141174" cy="7560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Rounded Rectangle 29"/>
            <p:cNvSpPr/>
            <p:nvPr/>
          </p:nvSpPr>
          <p:spPr>
            <a:xfrm>
              <a:off x="251520" y="3757224"/>
              <a:ext cx="7095599" cy="14828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5945" y="3452834"/>
              <a:ext cx="1433379" cy="3295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E-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Factura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5945" y="3879349"/>
              <a:ext cx="1433379" cy="3295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prstClr val="white"/>
                  </a:solidFill>
                </a:rPr>
                <a:t>Validación</a:t>
              </a: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27346" y="3453235"/>
              <a:ext cx="550305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Open and File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915217" y="3453235"/>
              <a:ext cx="631009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Scan &amp; OCR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435687" y="3453235"/>
              <a:ext cx="654093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Gather all invoices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533352" y="3673773"/>
              <a:ext cx="731256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Manage Exceptions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695571" y="3673773"/>
              <a:ext cx="700216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Reconcile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769524" y="3539040"/>
              <a:ext cx="540000" cy="540000"/>
            </a:xfrm>
            <a:prstGeom prst="ellipse">
              <a:avLst/>
            </a:prstGeom>
            <a:ln/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 smtClean="0">
                  <a:solidFill>
                    <a:sysClr val="windowText" lastClr="000000"/>
                  </a:solidFill>
                </a:rPr>
                <a:t>INVOICE</a:t>
              </a:r>
              <a:endParaRPr lang="en-GB" sz="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35687" y="3992206"/>
              <a:ext cx="2110539" cy="2003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Automated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4391" y="1224879"/>
            <a:ext cx="7141173" cy="540000"/>
            <a:chOff x="205946" y="651309"/>
            <a:chExt cx="7141173" cy="54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Rounded Rectangle 18"/>
            <p:cNvSpPr/>
            <p:nvPr/>
          </p:nvSpPr>
          <p:spPr>
            <a:xfrm>
              <a:off x="1523997" y="848152"/>
              <a:ext cx="5823122" cy="14828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5946" y="750374"/>
              <a:ext cx="1433379" cy="32951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Sourcing / 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Contratos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35786" y="750374"/>
              <a:ext cx="550305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Tender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23657" y="750374"/>
              <a:ext cx="631009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44127" y="750374"/>
              <a:ext cx="654093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Supplier Base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94963" y="744657"/>
              <a:ext cx="631009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Track KPI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92232" y="750374"/>
              <a:ext cx="700216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Publish in Catalogues</a:t>
              </a:r>
              <a:endParaRPr lang="en-GB" sz="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918355" y="651309"/>
              <a:ext cx="540000" cy="540000"/>
            </a:xfrm>
            <a:prstGeom prst="ellipse">
              <a:avLst/>
            </a:prstGeom>
            <a:ln/>
            <a:effectLst>
              <a:glow rad="50800">
                <a:schemeClr val="accent4">
                  <a:satMod val="175000"/>
                  <a:alpha val="40000"/>
                </a:schemeClr>
              </a:glow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ysClr val="windowText" lastClr="000000"/>
                  </a:solidFill>
                </a:rPr>
                <a:t>PRICE</a:t>
              </a:r>
              <a:endParaRPr lang="en-GB" sz="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4391" y="2202371"/>
            <a:ext cx="7254419" cy="1234115"/>
            <a:chOff x="205946" y="1628801"/>
            <a:chExt cx="7254419" cy="12341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1523997" y="2233072"/>
              <a:ext cx="5823122" cy="14828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5946" y="1715799"/>
              <a:ext cx="1433379" cy="3295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prstClr val="white"/>
                  </a:solidFill>
                </a:rPr>
                <a:t>Búsqueda</a:t>
              </a:r>
              <a:r>
                <a:rPr lang="en-US" sz="1200" dirty="0" smtClean="0">
                  <a:solidFill>
                    <a:prstClr val="white"/>
                  </a:solidFill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catálogo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946" y="2124601"/>
              <a:ext cx="1433379" cy="3295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Req. / </a:t>
              </a:r>
              <a:r>
                <a:rPr lang="en-US" sz="1200" dirty="0" err="1" smtClean="0">
                  <a:solidFill>
                    <a:prstClr val="white"/>
                  </a:solidFill>
                </a:rPr>
                <a:t>Aprobación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5946" y="2533403"/>
              <a:ext cx="1433379" cy="32951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prstClr val="white"/>
                  </a:solidFill>
                </a:rPr>
                <a:t>Recepción</a:t>
              </a:r>
              <a:endParaRPr lang="en-GB" sz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944127" y="2129355"/>
              <a:ext cx="654093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Start Request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36697" y="1628801"/>
              <a:ext cx="654093" cy="6784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0" rtlCol="0"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Search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29267" y="2129355"/>
              <a:ext cx="631011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Fill/amend accounting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98755" y="2129355"/>
              <a:ext cx="631011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Approval Workflow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94963" y="2371740"/>
              <a:ext cx="631011" cy="16647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Receive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226577" y="2386980"/>
              <a:ext cx="631011" cy="3295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Receiving Workflow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55970" y="2049871"/>
              <a:ext cx="540000" cy="540000"/>
            </a:xfrm>
            <a:prstGeom prst="ellipse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white"/>
                  </a:solidFill>
                </a:rPr>
                <a:t>PO</a:t>
              </a:r>
              <a:endParaRPr lang="en-GB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20365" y="2045312"/>
              <a:ext cx="540000" cy="540000"/>
            </a:xfrm>
            <a:prstGeom prst="ellipse">
              <a:avLst/>
            </a:prstGeom>
            <a:ln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white"/>
                  </a:solidFill>
                </a:rPr>
                <a:t>GRN</a:t>
              </a:r>
              <a:endParaRPr lang="en-GB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488849" y="2608639"/>
              <a:ext cx="631011" cy="16647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Time Sheets</a:t>
              </a:r>
              <a:endParaRPr lang="en-GB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784501" y="1666900"/>
              <a:ext cx="398841" cy="1059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Items</a:t>
              </a:r>
              <a:endParaRPr lang="en-GB" sz="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949023" y="1794795"/>
              <a:ext cx="398841" cy="1059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Forms</a:t>
              </a:r>
              <a:endParaRPr lang="en-GB" sz="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784500" y="1922690"/>
              <a:ext cx="398841" cy="1059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Services</a:t>
              </a:r>
              <a:endParaRPr lang="en-GB" sz="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949022" y="2050584"/>
              <a:ext cx="398841" cy="1059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Contract</a:t>
              </a:r>
              <a:endParaRPr lang="en-GB" sz="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53929" y="6220599"/>
            <a:ext cx="14480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Compradores</a:t>
            </a:r>
            <a:endParaRPr lang="es-CL" dirty="0"/>
          </a:p>
        </p:txBody>
      </p:sp>
      <p:sp>
        <p:nvSpPr>
          <p:cNvPr id="116" name="TextBox 115"/>
          <p:cNvSpPr txBox="1"/>
          <p:nvPr/>
        </p:nvSpPr>
        <p:spPr>
          <a:xfrm>
            <a:off x="7149979" y="6213317"/>
            <a:ext cx="135928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 smtClean="0"/>
              <a:t>Proveedores</a:t>
            </a:r>
            <a:endParaRPr lang="es-CL" dirty="0"/>
          </a:p>
        </p:txBody>
      </p:sp>
      <p:sp>
        <p:nvSpPr>
          <p:cNvPr id="117" name="Left-Right Arrow 116"/>
          <p:cNvSpPr/>
          <p:nvPr/>
        </p:nvSpPr>
        <p:spPr>
          <a:xfrm>
            <a:off x="1990383" y="6312932"/>
            <a:ext cx="5029200" cy="184666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1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4549"/>
            <a:ext cx="8204200" cy="765175"/>
          </a:xfrm>
        </p:spPr>
        <p:txBody>
          <a:bodyPr/>
          <a:lstStyle/>
          <a:p>
            <a:r>
              <a:rPr lang="es-PE" sz="4000" dirty="0" smtClean="0">
                <a:solidFill>
                  <a:srgbClr val="0070C0"/>
                </a:solidFill>
              </a:rPr>
              <a:t>La problemática que enfrentamos</a:t>
            </a:r>
            <a:endParaRPr lang="en-AU" sz="4000" dirty="0">
              <a:solidFill>
                <a:srgbClr val="0070C0"/>
              </a:solidFill>
            </a:endParaRPr>
          </a:p>
        </p:txBody>
      </p:sp>
      <p:pic>
        <p:nvPicPr>
          <p:cNvPr id="614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60"/>
          <a:stretch>
            <a:fillRect/>
          </a:stretch>
        </p:blipFill>
        <p:spPr>
          <a:xfrm>
            <a:off x="1115616" y="801085"/>
            <a:ext cx="7643579" cy="5887547"/>
          </a:xfrm>
        </p:spPr>
      </p:pic>
    </p:spTree>
    <p:extLst>
      <p:ext uri="{BB962C8B-B14F-4D97-AF65-F5344CB8AC3E}">
        <p14:creationId xmlns:p14="http://schemas.microsoft.com/office/powerpoint/2010/main" val="2483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503" y="2603683"/>
            <a:ext cx="6553337" cy="738664"/>
          </a:xfrm>
        </p:spPr>
        <p:txBody>
          <a:bodyPr/>
          <a:lstStyle/>
          <a:p>
            <a:r>
              <a:rPr lang="es-MX" dirty="0" smtClean="0"/>
              <a:t>El concepto de las </a:t>
            </a:r>
            <a:r>
              <a:rPr lang="es-MX" b="1" dirty="0" smtClean="0">
                <a:solidFill>
                  <a:srgbClr val="FF0000"/>
                </a:solidFill>
              </a:rPr>
              <a:t>Business Networks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42" y="3812077"/>
            <a:ext cx="26193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3476712" y="2074629"/>
            <a:ext cx="2501689" cy="882000"/>
          </a:xfrm>
          <a:prstGeom prst="roundRect">
            <a:avLst/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476712" y="1117311"/>
            <a:ext cx="2501689" cy="943200"/>
          </a:xfrm>
          <a:prstGeom prst="roundRect">
            <a:avLst/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Contratos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706764" y="229367"/>
            <a:ext cx="2168132" cy="617011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vert="vert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SUPPLIERS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472459" y="229367"/>
            <a:ext cx="2168132" cy="617011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vert="vert27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BUYERS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463884" y="2986227"/>
            <a:ext cx="2501689" cy="1585839"/>
          </a:xfrm>
          <a:prstGeom prst="roundRect">
            <a:avLst>
              <a:gd name="adj" fmla="val 10633"/>
            </a:avLst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Pedido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7654112" y="308453"/>
            <a:ext cx="1279681" cy="543756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45"/>
          <p:cNvGrpSpPr/>
          <p:nvPr/>
        </p:nvGrpSpPr>
        <p:grpSpPr>
          <a:xfrm>
            <a:off x="1396684" y="1928433"/>
            <a:ext cx="539070" cy="3375616"/>
            <a:chOff x="1548951" y="2305911"/>
            <a:chExt cx="539070" cy="3375616"/>
          </a:xfrm>
        </p:grpSpPr>
        <p:sp>
          <p:nvSpPr>
            <p:cNvPr id="194" name="Rectangle 193"/>
            <p:cNvSpPr/>
            <p:nvPr/>
          </p:nvSpPr>
          <p:spPr bwMode="gray">
            <a:xfrm>
              <a:off x="1574800" y="2533650"/>
              <a:ext cx="190500" cy="3111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95" name="Rectangle 194"/>
            <p:cNvSpPr/>
            <p:nvPr/>
          </p:nvSpPr>
          <p:spPr bwMode="gray">
            <a:xfrm>
              <a:off x="1873250" y="2330450"/>
              <a:ext cx="146050" cy="5143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96" name="Rectangle 195"/>
            <p:cNvSpPr/>
            <p:nvPr/>
          </p:nvSpPr>
          <p:spPr bwMode="gray">
            <a:xfrm>
              <a:off x="1574800" y="3175000"/>
              <a:ext cx="190500" cy="4127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97" name="Rectangle 196"/>
            <p:cNvSpPr/>
            <p:nvPr/>
          </p:nvSpPr>
          <p:spPr bwMode="gray">
            <a:xfrm>
              <a:off x="1790700" y="3289300"/>
              <a:ext cx="196850" cy="2984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98" name="Rectangle 197"/>
            <p:cNvSpPr/>
            <p:nvPr/>
          </p:nvSpPr>
          <p:spPr bwMode="gray">
            <a:xfrm>
              <a:off x="1568450" y="4146550"/>
              <a:ext cx="222250" cy="1714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199" name="Rectangle 198"/>
            <p:cNvSpPr/>
            <p:nvPr/>
          </p:nvSpPr>
          <p:spPr bwMode="gray">
            <a:xfrm>
              <a:off x="1568450" y="4724400"/>
              <a:ext cx="476250" cy="3746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00" name="Rectangle 199"/>
            <p:cNvSpPr/>
            <p:nvPr/>
          </p:nvSpPr>
          <p:spPr bwMode="gray">
            <a:xfrm>
              <a:off x="1574800" y="5441950"/>
              <a:ext cx="488950" cy="2222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grpSp>
          <p:nvGrpSpPr>
            <p:cNvPr id="5" name="Group 81"/>
            <p:cNvGrpSpPr/>
            <p:nvPr/>
          </p:nvGrpSpPr>
          <p:grpSpPr>
            <a:xfrm>
              <a:off x="1548951" y="2305911"/>
              <a:ext cx="489454" cy="541150"/>
              <a:chOff x="7502053" y="2354428"/>
              <a:chExt cx="489454" cy="541150"/>
            </a:xfrm>
            <a:solidFill>
              <a:srgbClr val="666666"/>
            </a:solidFill>
          </p:grpSpPr>
          <p:sp>
            <p:nvSpPr>
              <p:cNvPr id="206" name="Freeform 509"/>
              <p:cNvSpPr>
                <a:spLocks noEditPoints="1"/>
              </p:cNvSpPr>
              <p:nvPr/>
            </p:nvSpPr>
            <p:spPr bwMode="auto">
              <a:xfrm>
                <a:off x="7502053" y="2552988"/>
                <a:ext cx="243697" cy="342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1"/>
                  </a:cxn>
                  <a:cxn ang="0">
                    <a:pos x="40" y="191"/>
                  </a:cxn>
                  <a:cxn ang="0">
                    <a:pos x="40" y="162"/>
                  </a:cxn>
                  <a:cxn ang="0">
                    <a:pos x="96" y="162"/>
                  </a:cxn>
                  <a:cxn ang="0">
                    <a:pos x="96" y="191"/>
                  </a:cxn>
                  <a:cxn ang="0">
                    <a:pos x="136" y="191"/>
                  </a:cxn>
                  <a:cxn ang="0">
                    <a:pos x="136" y="0"/>
                  </a:cxn>
                  <a:cxn ang="0">
                    <a:pos x="0" y="0"/>
                  </a:cxn>
                  <a:cxn ang="0">
                    <a:pos x="40" y="128"/>
                  </a:cxn>
                  <a:cxn ang="0">
                    <a:pos x="17" y="128"/>
                  </a:cxn>
                  <a:cxn ang="0">
                    <a:pos x="17" y="106"/>
                  </a:cxn>
                  <a:cxn ang="0">
                    <a:pos x="40" y="106"/>
                  </a:cxn>
                  <a:cxn ang="0">
                    <a:pos x="40" y="128"/>
                  </a:cxn>
                  <a:cxn ang="0">
                    <a:pos x="40" y="91"/>
                  </a:cxn>
                  <a:cxn ang="0">
                    <a:pos x="17" y="91"/>
                  </a:cxn>
                  <a:cxn ang="0">
                    <a:pos x="17" y="70"/>
                  </a:cxn>
                  <a:cxn ang="0">
                    <a:pos x="40" y="70"/>
                  </a:cxn>
                  <a:cxn ang="0">
                    <a:pos x="40" y="91"/>
                  </a:cxn>
                  <a:cxn ang="0">
                    <a:pos x="40" y="55"/>
                  </a:cxn>
                  <a:cxn ang="0">
                    <a:pos x="17" y="55"/>
                  </a:cxn>
                  <a:cxn ang="0">
                    <a:pos x="17" y="34"/>
                  </a:cxn>
                  <a:cxn ang="0">
                    <a:pos x="40" y="34"/>
                  </a:cxn>
                  <a:cxn ang="0">
                    <a:pos x="40" y="55"/>
                  </a:cxn>
                  <a:cxn ang="0">
                    <a:pos x="79" y="128"/>
                  </a:cxn>
                  <a:cxn ang="0">
                    <a:pos x="55" y="128"/>
                  </a:cxn>
                  <a:cxn ang="0">
                    <a:pos x="55" y="106"/>
                  </a:cxn>
                  <a:cxn ang="0">
                    <a:pos x="79" y="106"/>
                  </a:cxn>
                  <a:cxn ang="0">
                    <a:pos x="79" y="128"/>
                  </a:cxn>
                  <a:cxn ang="0">
                    <a:pos x="79" y="91"/>
                  </a:cxn>
                  <a:cxn ang="0">
                    <a:pos x="55" y="91"/>
                  </a:cxn>
                  <a:cxn ang="0">
                    <a:pos x="55" y="70"/>
                  </a:cxn>
                  <a:cxn ang="0">
                    <a:pos x="79" y="70"/>
                  </a:cxn>
                  <a:cxn ang="0">
                    <a:pos x="79" y="91"/>
                  </a:cxn>
                  <a:cxn ang="0">
                    <a:pos x="79" y="55"/>
                  </a:cxn>
                  <a:cxn ang="0">
                    <a:pos x="55" y="55"/>
                  </a:cxn>
                  <a:cxn ang="0">
                    <a:pos x="55" y="34"/>
                  </a:cxn>
                  <a:cxn ang="0">
                    <a:pos x="79" y="34"/>
                  </a:cxn>
                  <a:cxn ang="0">
                    <a:pos x="79" y="55"/>
                  </a:cxn>
                  <a:cxn ang="0">
                    <a:pos x="117" y="128"/>
                  </a:cxn>
                  <a:cxn ang="0">
                    <a:pos x="96" y="128"/>
                  </a:cxn>
                  <a:cxn ang="0">
                    <a:pos x="96" y="106"/>
                  </a:cxn>
                  <a:cxn ang="0">
                    <a:pos x="117" y="106"/>
                  </a:cxn>
                  <a:cxn ang="0">
                    <a:pos x="117" y="128"/>
                  </a:cxn>
                  <a:cxn ang="0">
                    <a:pos x="117" y="91"/>
                  </a:cxn>
                  <a:cxn ang="0">
                    <a:pos x="96" y="91"/>
                  </a:cxn>
                  <a:cxn ang="0">
                    <a:pos x="96" y="70"/>
                  </a:cxn>
                  <a:cxn ang="0">
                    <a:pos x="117" y="70"/>
                  </a:cxn>
                  <a:cxn ang="0">
                    <a:pos x="117" y="91"/>
                  </a:cxn>
                  <a:cxn ang="0">
                    <a:pos x="117" y="55"/>
                  </a:cxn>
                  <a:cxn ang="0">
                    <a:pos x="96" y="55"/>
                  </a:cxn>
                  <a:cxn ang="0">
                    <a:pos x="96" y="34"/>
                  </a:cxn>
                  <a:cxn ang="0">
                    <a:pos x="117" y="34"/>
                  </a:cxn>
                  <a:cxn ang="0">
                    <a:pos x="117" y="55"/>
                  </a:cxn>
                </a:cxnLst>
                <a:rect l="0" t="0" r="r" b="b"/>
                <a:pathLst>
                  <a:path w="136" h="191">
                    <a:moveTo>
                      <a:pt x="0" y="0"/>
                    </a:moveTo>
                    <a:lnTo>
                      <a:pt x="0" y="191"/>
                    </a:lnTo>
                    <a:lnTo>
                      <a:pt x="40" y="191"/>
                    </a:lnTo>
                    <a:lnTo>
                      <a:pt x="40" y="162"/>
                    </a:lnTo>
                    <a:lnTo>
                      <a:pt x="96" y="162"/>
                    </a:lnTo>
                    <a:lnTo>
                      <a:pt x="96" y="191"/>
                    </a:lnTo>
                    <a:lnTo>
                      <a:pt x="136" y="191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  <a:moveTo>
                      <a:pt x="40" y="128"/>
                    </a:moveTo>
                    <a:lnTo>
                      <a:pt x="17" y="128"/>
                    </a:lnTo>
                    <a:lnTo>
                      <a:pt x="17" y="106"/>
                    </a:lnTo>
                    <a:lnTo>
                      <a:pt x="40" y="106"/>
                    </a:lnTo>
                    <a:lnTo>
                      <a:pt x="40" y="128"/>
                    </a:lnTo>
                    <a:close/>
                    <a:moveTo>
                      <a:pt x="40" y="91"/>
                    </a:moveTo>
                    <a:lnTo>
                      <a:pt x="17" y="91"/>
                    </a:lnTo>
                    <a:lnTo>
                      <a:pt x="17" y="70"/>
                    </a:lnTo>
                    <a:lnTo>
                      <a:pt x="40" y="70"/>
                    </a:lnTo>
                    <a:lnTo>
                      <a:pt x="40" y="91"/>
                    </a:lnTo>
                    <a:close/>
                    <a:moveTo>
                      <a:pt x="40" y="55"/>
                    </a:moveTo>
                    <a:lnTo>
                      <a:pt x="17" y="55"/>
                    </a:lnTo>
                    <a:lnTo>
                      <a:pt x="17" y="34"/>
                    </a:lnTo>
                    <a:lnTo>
                      <a:pt x="40" y="34"/>
                    </a:lnTo>
                    <a:lnTo>
                      <a:pt x="40" y="55"/>
                    </a:lnTo>
                    <a:close/>
                    <a:moveTo>
                      <a:pt x="79" y="128"/>
                    </a:moveTo>
                    <a:lnTo>
                      <a:pt x="55" y="128"/>
                    </a:lnTo>
                    <a:lnTo>
                      <a:pt x="55" y="106"/>
                    </a:lnTo>
                    <a:lnTo>
                      <a:pt x="79" y="106"/>
                    </a:lnTo>
                    <a:lnTo>
                      <a:pt x="79" y="128"/>
                    </a:lnTo>
                    <a:close/>
                    <a:moveTo>
                      <a:pt x="79" y="91"/>
                    </a:moveTo>
                    <a:lnTo>
                      <a:pt x="55" y="91"/>
                    </a:lnTo>
                    <a:lnTo>
                      <a:pt x="55" y="70"/>
                    </a:lnTo>
                    <a:lnTo>
                      <a:pt x="79" y="70"/>
                    </a:lnTo>
                    <a:lnTo>
                      <a:pt x="79" y="91"/>
                    </a:lnTo>
                    <a:close/>
                    <a:moveTo>
                      <a:pt x="79" y="55"/>
                    </a:moveTo>
                    <a:lnTo>
                      <a:pt x="55" y="55"/>
                    </a:lnTo>
                    <a:lnTo>
                      <a:pt x="55" y="34"/>
                    </a:lnTo>
                    <a:lnTo>
                      <a:pt x="79" y="34"/>
                    </a:lnTo>
                    <a:lnTo>
                      <a:pt x="79" y="55"/>
                    </a:lnTo>
                    <a:close/>
                    <a:moveTo>
                      <a:pt x="117" y="128"/>
                    </a:moveTo>
                    <a:lnTo>
                      <a:pt x="96" y="128"/>
                    </a:lnTo>
                    <a:lnTo>
                      <a:pt x="96" y="106"/>
                    </a:lnTo>
                    <a:lnTo>
                      <a:pt x="117" y="106"/>
                    </a:lnTo>
                    <a:lnTo>
                      <a:pt x="117" y="128"/>
                    </a:lnTo>
                    <a:close/>
                    <a:moveTo>
                      <a:pt x="117" y="91"/>
                    </a:moveTo>
                    <a:lnTo>
                      <a:pt x="96" y="91"/>
                    </a:lnTo>
                    <a:lnTo>
                      <a:pt x="96" y="70"/>
                    </a:lnTo>
                    <a:lnTo>
                      <a:pt x="117" y="70"/>
                    </a:lnTo>
                    <a:lnTo>
                      <a:pt x="117" y="91"/>
                    </a:lnTo>
                    <a:close/>
                    <a:moveTo>
                      <a:pt x="117" y="55"/>
                    </a:moveTo>
                    <a:lnTo>
                      <a:pt x="96" y="55"/>
                    </a:lnTo>
                    <a:lnTo>
                      <a:pt x="96" y="34"/>
                    </a:lnTo>
                    <a:lnTo>
                      <a:pt x="117" y="34"/>
                    </a:lnTo>
                    <a:lnTo>
                      <a:pt x="117" y="5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510"/>
              <p:cNvSpPr>
                <a:spLocks noEditPoints="1"/>
              </p:cNvSpPr>
              <p:nvPr/>
            </p:nvSpPr>
            <p:spPr bwMode="auto">
              <a:xfrm>
                <a:off x="7815902" y="2354428"/>
                <a:ext cx="175605" cy="54115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32" y="273"/>
                  </a:cxn>
                  <a:cxn ang="0">
                    <a:pos x="66" y="302"/>
                  </a:cxn>
                  <a:cxn ang="0">
                    <a:pos x="98" y="0"/>
                  </a:cxn>
                  <a:cxn ang="0">
                    <a:pos x="41" y="239"/>
                  </a:cxn>
                  <a:cxn ang="0">
                    <a:pos x="19" y="217"/>
                  </a:cxn>
                  <a:cxn ang="0">
                    <a:pos x="41" y="239"/>
                  </a:cxn>
                  <a:cxn ang="0">
                    <a:pos x="19" y="202"/>
                  </a:cxn>
                  <a:cxn ang="0">
                    <a:pos x="41" y="181"/>
                  </a:cxn>
                  <a:cxn ang="0">
                    <a:pos x="41" y="166"/>
                  </a:cxn>
                  <a:cxn ang="0">
                    <a:pos x="19" y="145"/>
                  </a:cxn>
                  <a:cxn ang="0">
                    <a:pos x="41" y="166"/>
                  </a:cxn>
                  <a:cxn ang="0">
                    <a:pos x="19" y="130"/>
                  </a:cxn>
                  <a:cxn ang="0">
                    <a:pos x="41" y="109"/>
                  </a:cxn>
                  <a:cxn ang="0">
                    <a:pos x="41" y="94"/>
                  </a:cxn>
                  <a:cxn ang="0">
                    <a:pos x="19" y="73"/>
                  </a:cxn>
                  <a:cxn ang="0">
                    <a:pos x="41" y="94"/>
                  </a:cxn>
                  <a:cxn ang="0">
                    <a:pos x="19" y="58"/>
                  </a:cxn>
                  <a:cxn ang="0">
                    <a:pos x="41" y="36"/>
                  </a:cxn>
                  <a:cxn ang="0">
                    <a:pos x="79" y="239"/>
                  </a:cxn>
                  <a:cxn ang="0">
                    <a:pos x="58" y="217"/>
                  </a:cxn>
                  <a:cxn ang="0">
                    <a:pos x="79" y="239"/>
                  </a:cxn>
                  <a:cxn ang="0">
                    <a:pos x="58" y="202"/>
                  </a:cxn>
                  <a:cxn ang="0">
                    <a:pos x="79" y="181"/>
                  </a:cxn>
                  <a:cxn ang="0">
                    <a:pos x="79" y="166"/>
                  </a:cxn>
                  <a:cxn ang="0">
                    <a:pos x="58" y="145"/>
                  </a:cxn>
                  <a:cxn ang="0">
                    <a:pos x="79" y="166"/>
                  </a:cxn>
                  <a:cxn ang="0">
                    <a:pos x="58" y="130"/>
                  </a:cxn>
                  <a:cxn ang="0">
                    <a:pos x="79" y="109"/>
                  </a:cxn>
                  <a:cxn ang="0">
                    <a:pos x="79" y="94"/>
                  </a:cxn>
                  <a:cxn ang="0">
                    <a:pos x="58" y="73"/>
                  </a:cxn>
                  <a:cxn ang="0">
                    <a:pos x="79" y="94"/>
                  </a:cxn>
                  <a:cxn ang="0">
                    <a:pos x="58" y="58"/>
                  </a:cxn>
                  <a:cxn ang="0">
                    <a:pos x="79" y="36"/>
                  </a:cxn>
                </a:cxnLst>
                <a:rect l="0" t="0" r="r" b="b"/>
                <a:pathLst>
                  <a:path w="98" h="302">
                    <a:moveTo>
                      <a:pt x="0" y="0"/>
                    </a:moveTo>
                    <a:lnTo>
                      <a:pt x="0" y="302"/>
                    </a:lnTo>
                    <a:lnTo>
                      <a:pt x="32" y="302"/>
                    </a:lnTo>
                    <a:lnTo>
                      <a:pt x="32" y="273"/>
                    </a:lnTo>
                    <a:lnTo>
                      <a:pt x="66" y="273"/>
                    </a:lnTo>
                    <a:lnTo>
                      <a:pt x="66" y="302"/>
                    </a:lnTo>
                    <a:lnTo>
                      <a:pt x="98" y="302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  <a:moveTo>
                      <a:pt x="41" y="239"/>
                    </a:moveTo>
                    <a:lnTo>
                      <a:pt x="19" y="239"/>
                    </a:lnTo>
                    <a:lnTo>
                      <a:pt x="19" y="217"/>
                    </a:lnTo>
                    <a:lnTo>
                      <a:pt x="41" y="217"/>
                    </a:lnTo>
                    <a:lnTo>
                      <a:pt x="41" y="239"/>
                    </a:lnTo>
                    <a:close/>
                    <a:moveTo>
                      <a:pt x="41" y="202"/>
                    </a:moveTo>
                    <a:lnTo>
                      <a:pt x="19" y="202"/>
                    </a:lnTo>
                    <a:lnTo>
                      <a:pt x="19" y="181"/>
                    </a:lnTo>
                    <a:lnTo>
                      <a:pt x="41" y="181"/>
                    </a:lnTo>
                    <a:lnTo>
                      <a:pt x="41" y="202"/>
                    </a:lnTo>
                    <a:close/>
                    <a:moveTo>
                      <a:pt x="41" y="166"/>
                    </a:moveTo>
                    <a:lnTo>
                      <a:pt x="19" y="166"/>
                    </a:lnTo>
                    <a:lnTo>
                      <a:pt x="19" y="145"/>
                    </a:lnTo>
                    <a:lnTo>
                      <a:pt x="41" y="145"/>
                    </a:lnTo>
                    <a:lnTo>
                      <a:pt x="41" y="166"/>
                    </a:lnTo>
                    <a:close/>
                    <a:moveTo>
                      <a:pt x="41" y="130"/>
                    </a:moveTo>
                    <a:lnTo>
                      <a:pt x="19" y="130"/>
                    </a:lnTo>
                    <a:lnTo>
                      <a:pt x="19" y="109"/>
                    </a:lnTo>
                    <a:lnTo>
                      <a:pt x="41" y="109"/>
                    </a:lnTo>
                    <a:lnTo>
                      <a:pt x="41" y="130"/>
                    </a:lnTo>
                    <a:close/>
                    <a:moveTo>
                      <a:pt x="41" y="94"/>
                    </a:moveTo>
                    <a:lnTo>
                      <a:pt x="19" y="94"/>
                    </a:lnTo>
                    <a:lnTo>
                      <a:pt x="19" y="73"/>
                    </a:lnTo>
                    <a:lnTo>
                      <a:pt x="41" y="73"/>
                    </a:lnTo>
                    <a:lnTo>
                      <a:pt x="41" y="94"/>
                    </a:lnTo>
                    <a:close/>
                    <a:moveTo>
                      <a:pt x="41" y="58"/>
                    </a:moveTo>
                    <a:lnTo>
                      <a:pt x="19" y="58"/>
                    </a:lnTo>
                    <a:lnTo>
                      <a:pt x="19" y="36"/>
                    </a:lnTo>
                    <a:lnTo>
                      <a:pt x="41" y="36"/>
                    </a:lnTo>
                    <a:lnTo>
                      <a:pt x="41" y="58"/>
                    </a:lnTo>
                    <a:close/>
                    <a:moveTo>
                      <a:pt x="79" y="239"/>
                    </a:moveTo>
                    <a:lnTo>
                      <a:pt x="58" y="239"/>
                    </a:lnTo>
                    <a:lnTo>
                      <a:pt x="58" y="217"/>
                    </a:lnTo>
                    <a:lnTo>
                      <a:pt x="79" y="217"/>
                    </a:lnTo>
                    <a:lnTo>
                      <a:pt x="79" y="239"/>
                    </a:lnTo>
                    <a:close/>
                    <a:moveTo>
                      <a:pt x="79" y="202"/>
                    </a:moveTo>
                    <a:lnTo>
                      <a:pt x="58" y="202"/>
                    </a:lnTo>
                    <a:lnTo>
                      <a:pt x="58" y="181"/>
                    </a:lnTo>
                    <a:lnTo>
                      <a:pt x="79" y="181"/>
                    </a:lnTo>
                    <a:lnTo>
                      <a:pt x="79" y="202"/>
                    </a:lnTo>
                    <a:close/>
                    <a:moveTo>
                      <a:pt x="79" y="166"/>
                    </a:moveTo>
                    <a:lnTo>
                      <a:pt x="58" y="166"/>
                    </a:lnTo>
                    <a:lnTo>
                      <a:pt x="58" y="145"/>
                    </a:lnTo>
                    <a:lnTo>
                      <a:pt x="79" y="145"/>
                    </a:lnTo>
                    <a:lnTo>
                      <a:pt x="79" y="166"/>
                    </a:lnTo>
                    <a:close/>
                    <a:moveTo>
                      <a:pt x="79" y="130"/>
                    </a:moveTo>
                    <a:lnTo>
                      <a:pt x="58" y="130"/>
                    </a:lnTo>
                    <a:lnTo>
                      <a:pt x="58" y="109"/>
                    </a:lnTo>
                    <a:lnTo>
                      <a:pt x="79" y="109"/>
                    </a:lnTo>
                    <a:lnTo>
                      <a:pt x="79" y="130"/>
                    </a:lnTo>
                    <a:close/>
                    <a:moveTo>
                      <a:pt x="79" y="94"/>
                    </a:moveTo>
                    <a:lnTo>
                      <a:pt x="58" y="94"/>
                    </a:lnTo>
                    <a:lnTo>
                      <a:pt x="58" y="73"/>
                    </a:lnTo>
                    <a:lnTo>
                      <a:pt x="79" y="73"/>
                    </a:lnTo>
                    <a:lnTo>
                      <a:pt x="79" y="94"/>
                    </a:lnTo>
                    <a:close/>
                    <a:moveTo>
                      <a:pt x="79" y="58"/>
                    </a:moveTo>
                    <a:lnTo>
                      <a:pt x="58" y="58"/>
                    </a:lnTo>
                    <a:lnTo>
                      <a:pt x="58" y="36"/>
                    </a:lnTo>
                    <a:lnTo>
                      <a:pt x="79" y="36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2" name="Freeform 511"/>
            <p:cNvSpPr>
              <a:spLocks noEditPoints="1"/>
            </p:cNvSpPr>
            <p:nvPr/>
          </p:nvSpPr>
          <p:spPr bwMode="auto">
            <a:xfrm>
              <a:off x="1548951" y="3109487"/>
              <a:ext cx="449765" cy="476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37"/>
                </a:cxn>
                <a:cxn ang="0">
                  <a:pos x="251" y="266"/>
                </a:cxn>
                <a:cxn ang="0">
                  <a:pos x="41" y="203"/>
                </a:cxn>
                <a:cxn ang="0">
                  <a:pos x="41" y="181"/>
                </a:cxn>
                <a:cxn ang="0">
                  <a:pos x="17" y="166"/>
                </a:cxn>
                <a:cxn ang="0">
                  <a:pos x="41" y="166"/>
                </a:cxn>
                <a:cxn ang="0">
                  <a:pos x="17" y="109"/>
                </a:cxn>
                <a:cxn ang="0">
                  <a:pos x="41" y="94"/>
                </a:cxn>
                <a:cxn ang="0">
                  <a:pos x="41" y="73"/>
                </a:cxn>
                <a:cxn ang="0">
                  <a:pos x="17" y="58"/>
                </a:cxn>
                <a:cxn ang="0">
                  <a:pos x="41" y="58"/>
                </a:cxn>
                <a:cxn ang="0">
                  <a:pos x="56" y="181"/>
                </a:cxn>
                <a:cxn ang="0">
                  <a:pos x="79" y="166"/>
                </a:cxn>
                <a:cxn ang="0">
                  <a:pos x="79" y="145"/>
                </a:cxn>
                <a:cxn ang="0">
                  <a:pos x="56" y="130"/>
                </a:cxn>
                <a:cxn ang="0">
                  <a:pos x="79" y="130"/>
                </a:cxn>
                <a:cxn ang="0">
                  <a:pos x="56" y="73"/>
                </a:cxn>
                <a:cxn ang="0">
                  <a:pos x="79" y="58"/>
                </a:cxn>
                <a:cxn ang="0">
                  <a:pos x="79" y="37"/>
                </a:cxn>
                <a:cxn ang="0">
                  <a:pos x="94" y="203"/>
                </a:cxn>
                <a:cxn ang="0">
                  <a:pos x="117" y="203"/>
                </a:cxn>
                <a:cxn ang="0">
                  <a:pos x="94" y="145"/>
                </a:cxn>
                <a:cxn ang="0">
                  <a:pos x="117" y="130"/>
                </a:cxn>
                <a:cxn ang="0">
                  <a:pos x="117" y="109"/>
                </a:cxn>
                <a:cxn ang="0">
                  <a:pos x="117" y="94"/>
                </a:cxn>
                <a:cxn ang="0">
                  <a:pos x="117" y="73"/>
                </a:cxn>
                <a:cxn ang="0">
                  <a:pos x="94" y="58"/>
                </a:cxn>
                <a:cxn ang="0">
                  <a:pos x="117" y="58"/>
                </a:cxn>
                <a:cxn ang="0">
                  <a:pos x="134" y="181"/>
                </a:cxn>
                <a:cxn ang="0">
                  <a:pos x="156" y="166"/>
                </a:cxn>
                <a:cxn ang="0">
                  <a:pos x="156" y="145"/>
                </a:cxn>
                <a:cxn ang="0">
                  <a:pos x="134" y="130"/>
                </a:cxn>
                <a:cxn ang="0">
                  <a:pos x="156" y="130"/>
                </a:cxn>
                <a:cxn ang="0">
                  <a:pos x="173" y="181"/>
                </a:cxn>
                <a:cxn ang="0">
                  <a:pos x="194" y="166"/>
                </a:cxn>
                <a:cxn ang="0">
                  <a:pos x="194" y="145"/>
                </a:cxn>
                <a:cxn ang="0">
                  <a:pos x="173" y="130"/>
                </a:cxn>
                <a:cxn ang="0">
                  <a:pos x="194" y="130"/>
                </a:cxn>
                <a:cxn ang="0">
                  <a:pos x="211" y="181"/>
                </a:cxn>
                <a:cxn ang="0">
                  <a:pos x="232" y="166"/>
                </a:cxn>
                <a:cxn ang="0">
                  <a:pos x="232" y="145"/>
                </a:cxn>
                <a:cxn ang="0">
                  <a:pos x="211" y="130"/>
                </a:cxn>
                <a:cxn ang="0">
                  <a:pos x="232" y="130"/>
                </a:cxn>
              </a:cxnLst>
              <a:rect l="0" t="0" r="r" b="b"/>
              <a:pathLst>
                <a:path w="251" h="266">
                  <a:moveTo>
                    <a:pt x="134" y="75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39" y="266"/>
                  </a:lnTo>
                  <a:lnTo>
                    <a:pt x="39" y="237"/>
                  </a:lnTo>
                  <a:lnTo>
                    <a:pt x="96" y="237"/>
                  </a:lnTo>
                  <a:lnTo>
                    <a:pt x="96" y="266"/>
                  </a:lnTo>
                  <a:lnTo>
                    <a:pt x="251" y="266"/>
                  </a:lnTo>
                  <a:lnTo>
                    <a:pt x="251" y="75"/>
                  </a:lnTo>
                  <a:lnTo>
                    <a:pt x="134" y="75"/>
                  </a:lnTo>
                  <a:close/>
                  <a:moveTo>
                    <a:pt x="41" y="203"/>
                  </a:moveTo>
                  <a:lnTo>
                    <a:pt x="17" y="203"/>
                  </a:lnTo>
                  <a:lnTo>
                    <a:pt x="17" y="181"/>
                  </a:lnTo>
                  <a:lnTo>
                    <a:pt x="41" y="181"/>
                  </a:lnTo>
                  <a:lnTo>
                    <a:pt x="41" y="203"/>
                  </a:lnTo>
                  <a:close/>
                  <a:moveTo>
                    <a:pt x="41" y="166"/>
                  </a:moveTo>
                  <a:lnTo>
                    <a:pt x="17" y="166"/>
                  </a:lnTo>
                  <a:lnTo>
                    <a:pt x="17" y="145"/>
                  </a:lnTo>
                  <a:lnTo>
                    <a:pt x="41" y="145"/>
                  </a:lnTo>
                  <a:lnTo>
                    <a:pt x="41" y="166"/>
                  </a:lnTo>
                  <a:close/>
                  <a:moveTo>
                    <a:pt x="41" y="130"/>
                  </a:moveTo>
                  <a:lnTo>
                    <a:pt x="17" y="130"/>
                  </a:lnTo>
                  <a:lnTo>
                    <a:pt x="17" y="109"/>
                  </a:lnTo>
                  <a:lnTo>
                    <a:pt x="41" y="109"/>
                  </a:lnTo>
                  <a:lnTo>
                    <a:pt x="41" y="130"/>
                  </a:lnTo>
                  <a:close/>
                  <a:moveTo>
                    <a:pt x="41" y="94"/>
                  </a:moveTo>
                  <a:lnTo>
                    <a:pt x="17" y="94"/>
                  </a:lnTo>
                  <a:lnTo>
                    <a:pt x="17" y="73"/>
                  </a:lnTo>
                  <a:lnTo>
                    <a:pt x="41" y="73"/>
                  </a:lnTo>
                  <a:lnTo>
                    <a:pt x="41" y="94"/>
                  </a:lnTo>
                  <a:close/>
                  <a:moveTo>
                    <a:pt x="41" y="58"/>
                  </a:moveTo>
                  <a:lnTo>
                    <a:pt x="17" y="58"/>
                  </a:lnTo>
                  <a:lnTo>
                    <a:pt x="17" y="37"/>
                  </a:lnTo>
                  <a:lnTo>
                    <a:pt x="41" y="37"/>
                  </a:lnTo>
                  <a:lnTo>
                    <a:pt x="41" y="58"/>
                  </a:lnTo>
                  <a:close/>
                  <a:moveTo>
                    <a:pt x="79" y="203"/>
                  </a:moveTo>
                  <a:lnTo>
                    <a:pt x="56" y="203"/>
                  </a:lnTo>
                  <a:lnTo>
                    <a:pt x="56" y="181"/>
                  </a:lnTo>
                  <a:lnTo>
                    <a:pt x="79" y="181"/>
                  </a:lnTo>
                  <a:lnTo>
                    <a:pt x="79" y="203"/>
                  </a:lnTo>
                  <a:close/>
                  <a:moveTo>
                    <a:pt x="79" y="166"/>
                  </a:moveTo>
                  <a:lnTo>
                    <a:pt x="56" y="166"/>
                  </a:lnTo>
                  <a:lnTo>
                    <a:pt x="56" y="145"/>
                  </a:lnTo>
                  <a:lnTo>
                    <a:pt x="79" y="145"/>
                  </a:lnTo>
                  <a:lnTo>
                    <a:pt x="79" y="166"/>
                  </a:lnTo>
                  <a:close/>
                  <a:moveTo>
                    <a:pt x="79" y="130"/>
                  </a:moveTo>
                  <a:lnTo>
                    <a:pt x="56" y="130"/>
                  </a:lnTo>
                  <a:lnTo>
                    <a:pt x="56" y="109"/>
                  </a:lnTo>
                  <a:lnTo>
                    <a:pt x="79" y="109"/>
                  </a:lnTo>
                  <a:lnTo>
                    <a:pt x="79" y="130"/>
                  </a:lnTo>
                  <a:close/>
                  <a:moveTo>
                    <a:pt x="79" y="94"/>
                  </a:moveTo>
                  <a:lnTo>
                    <a:pt x="56" y="94"/>
                  </a:lnTo>
                  <a:lnTo>
                    <a:pt x="56" y="73"/>
                  </a:lnTo>
                  <a:lnTo>
                    <a:pt x="79" y="73"/>
                  </a:lnTo>
                  <a:lnTo>
                    <a:pt x="79" y="94"/>
                  </a:lnTo>
                  <a:close/>
                  <a:moveTo>
                    <a:pt x="79" y="58"/>
                  </a:moveTo>
                  <a:lnTo>
                    <a:pt x="56" y="58"/>
                  </a:lnTo>
                  <a:lnTo>
                    <a:pt x="56" y="37"/>
                  </a:lnTo>
                  <a:lnTo>
                    <a:pt x="79" y="37"/>
                  </a:lnTo>
                  <a:lnTo>
                    <a:pt x="79" y="58"/>
                  </a:lnTo>
                  <a:close/>
                  <a:moveTo>
                    <a:pt x="117" y="203"/>
                  </a:moveTo>
                  <a:lnTo>
                    <a:pt x="94" y="203"/>
                  </a:lnTo>
                  <a:lnTo>
                    <a:pt x="94" y="181"/>
                  </a:lnTo>
                  <a:lnTo>
                    <a:pt x="117" y="181"/>
                  </a:lnTo>
                  <a:lnTo>
                    <a:pt x="117" y="203"/>
                  </a:lnTo>
                  <a:close/>
                  <a:moveTo>
                    <a:pt x="117" y="166"/>
                  </a:moveTo>
                  <a:lnTo>
                    <a:pt x="94" y="166"/>
                  </a:lnTo>
                  <a:lnTo>
                    <a:pt x="94" y="145"/>
                  </a:lnTo>
                  <a:lnTo>
                    <a:pt x="117" y="145"/>
                  </a:lnTo>
                  <a:lnTo>
                    <a:pt x="117" y="166"/>
                  </a:lnTo>
                  <a:close/>
                  <a:moveTo>
                    <a:pt x="117" y="130"/>
                  </a:moveTo>
                  <a:lnTo>
                    <a:pt x="94" y="130"/>
                  </a:lnTo>
                  <a:lnTo>
                    <a:pt x="94" y="109"/>
                  </a:lnTo>
                  <a:lnTo>
                    <a:pt x="117" y="109"/>
                  </a:lnTo>
                  <a:lnTo>
                    <a:pt x="117" y="130"/>
                  </a:lnTo>
                  <a:close/>
                  <a:moveTo>
                    <a:pt x="117" y="73"/>
                  </a:moveTo>
                  <a:lnTo>
                    <a:pt x="117" y="94"/>
                  </a:lnTo>
                  <a:lnTo>
                    <a:pt x="94" y="94"/>
                  </a:lnTo>
                  <a:lnTo>
                    <a:pt x="94" y="73"/>
                  </a:lnTo>
                  <a:lnTo>
                    <a:pt x="117" y="73"/>
                  </a:lnTo>
                  <a:lnTo>
                    <a:pt x="117" y="73"/>
                  </a:lnTo>
                  <a:close/>
                  <a:moveTo>
                    <a:pt x="117" y="58"/>
                  </a:moveTo>
                  <a:lnTo>
                    <a:pt x="94" y="58"/>
                  </a:lnTo>
                  <a:lnTo>
                    <a:pt x="94" y="37"/>
                  </a:lnTo>
                  <a:lnTo>
                    <a:pt x="117" y="37"/>
                  </a:lnTo>
                  <a:lnTo>
                    <a:pt x="117" y="58"/>
                  </a:lnTo>
                  <a:close/>
                  <a:moveTo>
                    <a:pt x="156" y="203"/>
                  </a:moveTo>
                  <a:lnTo>
                    <a:pt x="134" y="203"/>
                  </a:lnTo>
                  <a:lnTo>
                    <a:pt x="134" y="181"/>
                  </a:lnTo>
                  <a:lnTo>
                    <a:pt x="156" y="181"/>
                  </a:lnTo>
                  <a:lnTo>
                    <a:pt x="156" y="203"/>
                  </a:lnTo>
                  <a:close/>
                  <a:moveTo>
                    <a:pt x="156" y="166"/>
                  </a:moveTo>
                  <a:lnTo>
                    <a:pt x="134" y="166"/>
                  </a:lnTo>
                  <a:lnTo>
                    <a:pt x="134" y="145"/>
                  </a:lnTo>
                  <a:lnTo>
                    <a:pt x="156" y="145"/>
                  </a:lnTo>
                  <a:lnTo>
                    <a:pt x="156" y="166"/>
                  </a:lnTo>
                  <a:close/>
                  <a:moveTo>
                    <a:pt x="156" y="130"/>
                  </a:moveTo>
                  <a:lnTo>
                    <a:pt x="134" y="130"/>
                  </a:lnTo>
                  <a:lnTo>
                    <a:pt x="134" y="109"/>
                  </a:lnTo>
                  <a:lnTo>
                    <a:pt x="156" y="109"/>
                  </a:lnTo>
                  <a:lnTo>
                    <a:pt x="156" y="130"/>
                  </a:lnTo>
                  <a:close/>
                  <a:moveTo>
                    <a:pt x="194" y="203"/>
                  </a:moveTo>
                  <a:lnTo>
                    <a:pt x="173" y="203"/>
                  </a:lnTo>
                  <a:lnTo>
                    <a:pt x="173" y="181"/>
                  </a:lnTo>
                  <a:lnTo>
                    <a:pt x="194" y="181"/>
                  </a:lnTo>
                  <a:lnTo>
                    <a:pt x="194" y="203"/>
                  </a:lnTo>
                  <a:close/>
                  <a:moveTo>
                    <a:pt x="194" y="166"/>
                  </a:moveTo>
                  <a:lnTo>
                    <a:pt x="173" y="166"/>
                  </a:lnTo>
                  <a:lnTo>
                    <a:pt x="173" y="145"/>
                  </a:lnTo>
                  <a:lnTo>
                    <a:pt x="194" y="145"/>
                  </a:lnTo>
                  <a:lnTo>
                    <a:pt x="194" y="166"/>
                  </a:lnTo>
                  <a:close/>
                  <a:moveTo>
                    <a:pt x="194" y="130"/>
                  </a:moveTo>
                  <a:lnTo>
                    <a:pt x="173" y="130"/>
                  </a:lnTo>
                  <a:lnTo>
                    <a:pt x="173" y="109"/>
                  </a:lnTo>
                  <a:lnTo>
                    <a:pt x="194" y="109"/>
                  </a:lnTo>
                  <a:lnTo>
                    <a:pt x="194" y="130"/>
                  </a:lnTo>
                  <a:close/>
                  <a:moveTo>
                    <a:pt x="232" y="203"/>
                  </a:moveTo>
                  <a:lnTo>
                    <a:pt x="211" y="203"/>
                  </a:lnTo>
                  <a:lnTo>
                    <a:pt x="211" y="181"/>
                  </a:lnTo>
                  <a:lnTo>
                    <a:pt x="232" y="181"/>
                  </a:lnTo>
                  <a:lnTo>
                    <a:pt x="232" y="203"/>
                  </a:lnTo>
                  <a:close/>
                  <a:moveTo>
                    <a:pt x="232" y="166"/>
                  </a:moveTo>
                  <a:lnTo>
                    <a:pt x="211" y="166"/>
                  </a:lnTo>
                  <a:lnTo>
                    <a:pt x="211" y="145"/>
                  </a:lnTo>
                  <a:lnTo>
                    <a:pt x="232" y="145"/>
                  </a:lnTo>
                  <a:lnTo>
                    <a:pt x="232" y="166"/>
                  </a:lnTo>
                  <a:close/>
                  <a:moveTo>
                    <a:pt x="232" y="130"/>
                  </a:moveTo>
                  <a:lnTo>
                    <a:pt x="211" y="130"/>
                  </a:lnTo>
                  <a:lnTo>
                    <a:pt x="211" y="109"/>
                  </a:lnTo>
                  <a:lnTo>
                    <a:pt x="232" y="109"/>
                  </a:lnTo>
                  <a:lnTo>
                    <a:pt x="232" y="13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Freeform 178"/>
            <p:cNvSpPr>
              <a:spLocks noEditPoints="1"/>
            </p:cNvSpPr>
            <p:nvPr/>
          </p:nvSpPr>
          <p:spPr bwMode="auto">
            <a:xfrm>
              <a:off x="1548951" y="3817397"/>
              <a:ext cx="505067" cy="53971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34" y="219"/>
                </a:cxn>
                <a:cxn ang="0">
                  <a:pos x="304" y="32"/>
                </a:cxn>
                <a:cxn ang="0">
                  <a:pos x="268" y="219"/>
                </a:cxn>
                <a:cxn ang="0">
                  <a:pos x="236" y="32"/>
                </a:cxn>
                <a:cxn ang="0">
                  <a:pos x="198" y="219"/>
                </a:cxn>
                <a:cxn ang="0">
                  <a:pos x="0" y="405"/>
                </a:cxn>
                <a:cxn ang="0">
                  <a:pos x="379" y="219"/>
                </a:cxn>
                <a:cxn ang="0">
                  <a:pos x="41" y="349"/>
                </a:cxn>
                <a:cxn ang="0">
                  <a:pos x="21" y="332"/>
                </a:cxn>
                <a:cxn ang="0">
                  <a:pos x="41" y="349"/>
                </a:cxn>
                <a:cxn ang="0">
                  <a:pos x="21" y="313"/>
                </a:cxn>
                <a:cxn ang="0">
                  <a:pos x="41" y="296"/>
                </a:cxn>
                <a:cxn ang="0">
                  <a:pos x="41" y="277"/>
                </a:cxn>
                <a:cxn ang="0">
                  <a:pos x="21" y="260"/>
                </a:cxn>
                <a:cxn ang="0">
                  <a:pos x="41" y="277"/>
                </a:cxn>
                <a:cxn ang="0">
                  <a:pos x="60" y="349"/>
                </a:cxn>
                <a:cxn ang="0">
                  <a:pos x="81" y="332"/>
                </a:cxn>
                <a:cxn ang="0">
                  <a:pos x="81" y="313"/>
                </a:cxn>
                <a:cxn ang="0">
                  <a:pos x="60" y="296"/>
                </a:cxn>
                <a:cxn ang="0">
                  <a:pos x="81" y="313"/>
                </a:cxn>
                <a:cxn ang="0">
                  <a:pos x="60" y="277"/>
                </a:cxn>
                <a:cxn ang="0">
                  <a:pos x="81" y="260"/>
                </a:cxn>
                <a:cxn ang="0">
                  <a:pos x="119" y="349"/>
                </a:cxn>
                <a:cxn ang="0">
                  <a:pos x="100" y="332"/>
                </a:cxn>
                <a:cxn ang="0">
                  <a:pos x="119" y="349"/>
                </a:cxn>
                <a:cxn ang="0">
                  <a:pos x="100" y="313"/>
                </a:cxn>
                <a:cxn ang="0">
                  <a:pos x="119" y="296"/>
                </a:cxn>
                <a:cxn ang="0">
                  <a:pos x="119" y="277"/>
                </a:cxn>
                <a:cxn ang="0">
                  <a:pos x="100" y="260"/>
                </a:cxn>
                <a:cxn ang="0">
                  <a:pos x="119" y="277"/>
                </a:cxn>
                <a:cxn ang="0">
                  <a:pos x="138" y="349"/>
                </a:cxn>
                <a:cxn ang="0">
                  <a:pos x="158" y="332"/>
                </a:cxn>
                <a:cxn ang="0">
                  <a:pos x="158" y="313"/>
                </a:cxn>
                <a:cxn ang="0">
                  <a:pos x="138" y="296"/>
                </a:cxn>
                <a:cxn ang="0">
                  <a:pos x="158" y="313"/>
                </a:cxn>
                <a:cxn ang="0">
                  <a:pos x="138" y="277"/>
                </a:cxn>
                <a:cxn ang="0">
                  <a:pos x="158" y="260"/>
                </a:cxn>
              </a:cxnLst>
              <a:rect l="0" t="0" r="r" b="b"/>
              <a:pathLst>
                <a:path w="379" h="405">
                  <a:moveTo>
                    <a:pt x="379" y="219"/>
                  </a:moveTo>
                  <a:lnTo>
                    <a:pt x="373" y="0"/>
                  </a:lnTo>
                  <a:lnTo>
                    <a:pt x="341" y="0"/>
                  </a:lnTo>
                  <a:lnTo>
                    <a:pt x="334" y="219"/>
                  </a:lnTo>
                  <a:lnTo>
                    <a:pt x="311" y="219"/>
                  </a:lnTo>
                  <a:lnTo>
                    <a:pt x="304" y="32"/>
                  </a:lnTo>
                  <a:lnTo>
                    <a:pt x="275" y="32"/>
                  </a:lnTo>
                  <a:lnTo>
                    <a:pt x="268" y="219"/>
                  </a:lnTo>
                  <a:lnTo>
                    <a:pt x="243" y="219"/>
                  </a:lnTo>
                  <a:lnTo>
                    <a:pt x="236" y="32"/>
                  </a:lnTo>
                  <a:lnTo>
                    <a:pt x="204" y="32"/>
                  </a:lnTo>
                  <a:lnTo>
                    <a:pt x="198" y="219"/>
                  </a:lnTo>
                  <a:lnTo>
                    <a:pt x="0" y="219"/>
                  </a:lnTo>
                  <a:lnTo>
                    <a:pt x="0" y="405"/>
                  </a:lnTo>
                  <a:lnTo>
                    <a:pt x="379" y="405"/>
                  </a:lnTo>
                  <a:lnTo>
                    <a:pt x="379" y="219"/>
                  </a:lnTo>
                  <a:lnTo>
                    <a:pt x="379" y="219"/>
                  </a:lnTo>
                  <a:close/>
                  <a:moveTo>
                    <a:pt x="41" y="349"/>
                  </a:moveTo>
                  <a:lnTo>
                    <a:pt x="21" y="349"/>
                  </a:lnTo>
                  <a:lnTo>
                    <a:pt x="21" y="332"/>
                  </a:lnTo>
                  <a:lnTo>
                    <a:pt x="41" y="332"/>
                  </a:lnTo>
                  <a:lnTo>
                    <a:pt x="41" y="349"/>
                  </a:lnTo>
                  <a:close/>
                  <a:moveTo>
                    <a:pt x="41" y="313"/>
                  </a:moveTo>
                  <a:lnTo>
                    <a:pt x="21" y="313"/>
                  </a:lnTo>
                  <a:lnTo>
                    <a:pt x="21" y="296"/>
                  </a:lnTo>
                  <a:lnTo>
                    <a:pt x="41" y="296"/>
                  </a:lnTo>
                  <a:lnTo>
                    <a:pt x="41" y="313"/>
                  </a:lnTo>
                  <a:close/>
                  <a:moveTo>
                    <a:pt x="41" y="277"/>
                  </a:moveTo>
                  <a:lnTo>
                    <a:pt x="21" y="277"/>
                  </a:lnTo>
                  <a:lnTo>
                    <a:pt x="21" y="260"/>
                  </a:lnTo>
                  <a:lnTo>
                    <a:pt x="41" y="260"/>
                  </a:lnTo>
                  <a:lnTo>
                    <a:pt x="41" y="277"/>
                  </a:lnTo>
                  <a:close/>
                  <a:moveTo>
                    <a:pt x="81" y="349"/>
                  </a:moveTo>
                  <a:lnTo>
                    <a:pt x="60" y="349"/>
                  </a:lnTo>
                  <a:lnTo>
                    <a:pt x="60" y="332"/>
                  </a:lnTo>
                  <a:lnTo>
                    <a:pt x="81" y="332"/>
                  </a:lnTo>
                  <a:lnTo>
                    <a:pt x="81" y="349"/>
                  </a:lnTo>
                  <a:close/>
                  <a:moveTo>
                    <a:pt x="81" y="313"/>
                  </a:moveTo>
                  <a:lnTo>
                    <a:pt x="60" y="313"/>
                  </a:lnTo>
                  <a:lnTo>
                    <a:pt x="60" y="296"/>
                  </a:lnTo>
                  <a:lnTo>
                    <a:pt x="81" y="296"/>
                  </a:lnTo>
                  <a:lnTo>
                    <a:pt x="81" y="313"/>
                  </a:lnTo>
                  <a:close/>
                  <a:moveTo>
                    <a:pt x="81" y="277"/>
                  </a:moveTo>
                  <a:lnTo>
                    <a:pt x="60" y="277"/>
                  </a:lnTo>
                  <a:lnTo>
                    <a:pt x="60" y="260"/>
                  </a:lnTo>
                  <a:lnTo>
                    <a:pt x="81" y="260"/>
                  </a:lnTo>
                  <a:lnTo>
                    <a:pt x="81" y="277"/>
                  </a:lnTo>
                  <a:close/>
                  <a:moveTo>
                    <a:pt x="119" y="349"/>
                  </a:moveTo>
                  <a:lnTo>
                    <a:pt x="100" y="349"/>
                  </a:lnTo>
                  <a:lnTo>
                    <a:pt x="100" y="332"/>
                  </a:lnTo>
                  <a:lnTo>
                    <a:pt x="119" y="332"/>
                  </a:lnTo>
                  <a:lnTo>
                    <a:pt x="119" y="349"/>
                  </a:lnTo>
                  <a:close/>
                  <a:moveTo>
                    <a:pt x="119" y="313"/>
                  </a:moveTo>
                  <a:lnTo>
                    <a:pt x="100" y="313"/>
                  </a:lnTo>
                  <a:lnTo>
                    <a:pt x="100" y="296"/>
                  </a:lnTo>
                  <a:lnTo>
                    <a:pt x="119" y="296"/>
                  </a:lnTo>
                  <a:lnTo>
                    <a:pt x="119" y="313"/>
                  </a:lnTo>
                  <a:close/>
                  <a:moveTo>
                    <a:pt x="119" y="277"/>
                  </a:moveTo>
                  <a:lnTo>
                    <a:pt x="100" y="277"/>
                  </a:lnTo>
                  <a:lnTo>
                    <a:pt x="100" y="260"/>
                  </a:lnTo>
                  <a:lnTo>
                    <a:pt x="119" y="260"/>
                  </a:lnTo>
                  <a:lnTo>
                    <a:pt x="119" y="277"/>
                  </a:lnTo>
                  <a:close/>
                  <a:moveTo>
                    <a:pt x="158" y="349"/>
                  </a:moveTo>
                  <a:lnTo>
                    <a:pt x="138" y="349"/>
                  </a:lnTo>
                  <a:lnTo>
                    <a:pt x="138" y="332"/>
                  </a:lnTo>
                  <a:lnTo>
                    <a:pt x="158" y="332"/>
                  </a:lnTo>
                  <a:lnTo>
                    <a:pt x="158" y="349"/>
                  </a:lnTo>
                  <a:close/>
                  <a:moveTo>
                    <a:pt x="158" y="313"/>
                  </a:moveTo>
                  <a:lnTo>
                    <a:pt x="138" y="313"/>
                  </a:lnTo>
                  <a:lnTo>
                    <a:pt x="138" y="296"/>
                  </a:lnTo>
                  <a:lnTo>
                    <a:pt x="158" y="296"/>
                  </a:lnTo>
                  <a:lnTo>
                    <a:pt x="158" y="313"/>
                  </a:lnTo>
                  <a:close/>
                  <a:moveTo>
                    <a:pt x="158" y="277"/>
                  </a:moveTo>
                  <a:lnTo>
                    <a:pt x="138" y="277"/>
                  </a:lnTo>
                  <a:lnTo>
                    <a:pt x="138" y="260"/>
                  </a:lnTo>
                  <a:lnTo>
                    <a:pt x="158" y="260"/>
                  </a:lnTo>
                  <a:lnTo>
                    <a:pt x="158" y="2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149"/>
            <p:cNvSpPr>
              <a:spLocks noEditPoints="1"/>
            </p:cNvSpPr>
            <p:nvPr/>
          </p:nvSpPr>
          <p:spPr bwMode="auto">
            <a:xfrm>
              <a:off x="1548952" y="4676107"/>
              <a:ext cx="505066" cy="425128"/>
            </a:xfrm>
            <a:custGeom>
              <a:avLst/>
              <a:gdLst/>
              <a:ahLst/>
              <a:cxnLst>
                <a:cxn ang="0">
                  <a:pos x="159" y="351"/>
                </a:cxn>
                <a:cxn ang="0">
                  <a:pos x="260" y="351"/>
                </a:cxn>
                <a:cxn ang="0">
                  <a:pos x="0" y="0"/>
                </a:cxn>
                <a:cxn ang="0">
                  <a:pos x="30" y="297"/>
                </a:cxn>
                <a:cxn ang="0">
                  <a:pos x="68" y="274"/>
                </a:cxn>
                <a:cxn ang="0">
                  <a:pos x="68" y="236"/>
                </a:cxn>
                <a:cxn ang="0">
                  <a:pos x="30" y="215"/>
                </a:cxn>
                <a:cxn ang="0">
                  <a:pos x="68" y="215"/>
                </a:cxn>
                <a:cxn ang="0">
                  <a:pos x="30" y="117"/>
                </a:cxn>
                <a:cxn ang="0">
                  <a:pos x="68" y="95"/>
                </a:cxn>
                <a:cxn ang="0">
                  <a:pos x="68" y="58"/>
                </a:cxn>
                <a:cxn ang="0">
                  <a:pos x="94" y="335"/>
                </a:cxn>
                <a:cxn ang="0">
                  <a:pos x="132" y="335"/>
                </a:cxn>
                <a:cxn ang="0">
                  <a:pos x="94" y="236"/>
                </a:cxn>
                <a:cxn ang="0">
                  <a:pos x="132" y="215"/>
                </a:cxn>
                <a:cxn ang="0">
                  <a:pos x="132" y="177"/>
                </a:cxn>
                <a:cxn ang="0">
                  <a:pos x="94" y="154"/>
                </a:cxn>
                <a:cxn ang="0">
                  <a:pos x="132" y="154"/>
                </a:cxn>
                <a:cxn ang="0">
                  <a:pos x="94" y="58"/>
                </a:cxn>
                <a:cxn ang="0">
                  <a:pos x="194" y="274"/>
                </a:cxn>
                <a:cxn ang="0">
                  <a:pos x="194" y="236"/>
                </a:cxn>
                <a:cxn ang="0">
                  <a:pos x="157" y="215"/>
                </a:cxn>
                <a:cxn ang="0">
                  <a:pos x="194" y="215"/>
                </a:cxn>
                <a:cxn ang="0">
                  <a:pos x="157" y="154"/>
                </a:cxn>
                <a:cxn ang="0">
                  <a:pos x="194" y="118"/>
                </a:cxn>
                <a:cxn ang="0">
                  <a:pos x="157" y="58"/>
                </a:cxn>
                <a:cxn ang="0">
                  <a:pos x="260" y="274"/>
                </a:cxn>
                <a:cxn ang="0">
                  <a:pos x="260" y="238"/>
                </a:cxn>
                <a:cxn ang="0">
                  <a:pos x="223" y="215"/>
                </a:cxn>
                <a:cxn ang="0">
                  <a:pos x="260" y="215"/>
                </a:cxn>
                <a:cxn ang="0">
                  <a:pos x="223" y="117"/>
                </a:cxn>
                <a:cxn ang="0">
                  <a:pos x="260" y="95"/>
                </a:cxn>
                <a:cxn ang="0">
                  <a:pos x="260" y="58"/>
                </a:cxn>
                <a:cxn ang="0">
                  <a:pos x="323" y="58"/>
                </a:cxn>
                <a:cxn ang="0">
                  <a:pos x="285" y="58"/>
                </a:cxn>
                <a:cxn ang="0">
                  <a:pos x="323" y="118"/>
                </a:cxn>
                <a:cxn ang="0">
                  <a:pos x="285" y="117"/>
                </a:cxn>
                <a:cxn ang="0">
                  <a:pos x="287" y="297"/>
                </a:cxn>
                <a:cxn ang="0">
                  <a:pos x="325" y="274"/>
                </a:cxn>
                <a:cxn ang="0">
                  <a:pos x="325" y="238"/>
                </a:cxn>
                <a:cxn ang="0">
                  <a:pos x="287" y="215"/>
                </a:cxn>
                <a:cxn ang="0">
                  <a:pos x="325" y="215"/>
                </a:cxn>
                <a:cxn ang="0">
                  <a:pos x="350" y="297"/>
                </a:cxn>
                <a:cxn ang="0">
                  <a:pos x="387" y="274"/>
                </a:cxn>
                <a:cxn ang="0">
                  <a:pos x="387" y="238"/>
                </a:cxn>
                <a:cxn ang="0">
                  <a:pos x="350" y="215"/>
                </a:cxn>
                <a:cxn ang="0">
                  <a:pos x="387" y="215"/>
                </a:cxn>
                <a:cxn ang="0">
                  <a:pos x="350" y="117"/>
                </a:cxn>
                <a:cxn ang="0">
                  <a:pos x="387" y="95"/>
                </a:cxn>
                <a:cxn ang="0">
                  <a:pos x="387" y="58"/>
                </a:cxn>
              </a:cxnLst>
              <a:rect l="0" t="0" r="r" b="b"/>
              <a:pathLst>
                <a:path w="417" h="351">
                  <a:moveTo>
                    <a:pt x="0" y="0"/>
                  </a:moveTo>
                  <a:lnTo>
                    <a:pt x="0" y="351"/>
                  </a:lnTo>
                  <a:lnTo>
                    <a:pt x="159" y="351"/>
                  </a:lnTo>
                  <a:lnTo>
                    <a:pt x="159" y="297"/>
                  </a:lnTo>
                  <a:lnTo>
                    <a:pt x="260" y="297"/>
                  </a:lnTo>
                  <a:lnTo>
                    <a:pt x="260" y="351"/>
                  </a:lnTo>
                  <a:lnTo>
                    <a:pt x="417" y="351"/>
                  </a:lnTo>
                  <a:lnTo>
                    <a:pt x="417" y="0"/>
                  </a:lnTo>
                  <a:lnTo>
                    <a:pt x="0" y="0"/>
                  </a:lnTo>
                  <a:close/>
                  <a:moveTo>
                    <a:pt x="68" y="335"/>
                  </a:moveTo>
                  <a:lnTo>
                    <a:pt x="30" y="335"/>
                  </a:lnTo>
                  <a:lnTo>
                    <a:pt x="30" y="297"/>
                  </a:lnTo>
                  <a:lnTo>
                    <a:pt x="68" y="297"/>
                  </a:lnTo>
                  <a:lnTo>
                    <a:pt x="68" y="335"/>
                  </a:lnTo>
                  <a:close/>
                  <a:moveTo>
                    <a:pt x="68" y="274"/>
                  </a:moveTo>
                  <a:lnTo>
                    <a:pt x="30" y="274"/>
                  </a:lnTo>
                  <a:lnTo>
                    <a:pt x="30" y="236"/>
                  </a:lnTo>
                  <a:lnTo>
                    <a:pt x="68" y="236"/>
                  </a:lnTo>
                  <a:lnTo>
                    <a:pt x="68" y="274"/>
                  </a:lnTo>
                  <a:close/>
                  <a:moveTo>
                    <a:pt x="68" y="215"/>
                  </a:moveTo>
                  <a:lnTo>
                    <a:pt x="30" y="215"/>
                  </a:lnTo>
                  <a:lnTo>
                    <a:pt x="30" y="177"/>
                  </a:lnTo>
                  <a:lnTo>
                    <a:pt x="68" y="177"/>
                  </a:lnTo>
                  <a:lnTo>
                    <a:pt x="68" y="215"/>
                  </a:lnTo>
                  <a:close/>
                  <a:moveTo>
                    <a:pt x="68" y="154"/>
                  </a:moveTo>
                  <a:lnTo>
                    <a:pt x="30" y="154"/>
                  </a:lnTo>
                  <a:lnTo>
                    <a:pt x="30" y="117"/>
                  </a:lnTo>
                  <a:lnTo>
                    <a:pt x="68" y="117"/>
                  </a:lnTo>
                  <a:lnTo>
                    <a:pt x="68" y="154"/>
                  </a:lnTo>
                  <a:close/>
                  <a:moveTo>
                    <a:pt x="68" y="95"/>
                  </a:moveTo>
                  <a:lnTo>
                    <a:pt x="30" y="95"/>
                  </a:lnTo>
                  <a:lnTo>
                    <a:pt x="30" y="58"/>
                  </a:lnTo>
                  <a:lnTo>
                    <a:pt x="68" y="58"/>
                  </a:lnTo>
                  <a:lnTo>
                    <a:pt x="68" y="95"/>
                  </a:lnTo>
                  <a:close/>
                  <a:moveTo>
                    <a:pt x="132" y="335"/>
                  </a:moveTo>
                  <a:lnTo>
                    <a:pt x="94" y="335"/>
                  </a:lnTo>
                  <a:lnTo>
                    <a:pt x="94" y="297"/>
                  </a:lnTo>
                  <a:lnTo>
                    <a:pt x="132" y="297"/>
                  </a:lnTo>
                  <a:lnTo>
                    <a:pt x="132" y="335"/>
                  </a:lnTo>
                  <a:close/>
                  <a:moveTo>
                    <a:pt x="132" y="274"/>
                  </a:moveTo>
                  <a:lnTo>
                    <a:pt x="94" y="274"/>
                  </a:lnTo>
                  <a:lnTo>
                    <a:pt x="94" y="236"/>
                  </a:lnTo>
                  <a:lnTo>
                    <a:pt x="132" y="236"/>
                  </a:lnTo>
                  <a:lnTo>
                    <a:pt x="132" y="274"/>
                  </a:lnTo>
                  <a:close/>
                  <a:moveTo>
                    <a:pt x="132" y="215"/>
                  </a:moveTo>
                  <a:lnTo>
                    <a:pt x="94" y="215"/>
                  </a:lnTo>
                  <a:lnTo>
                    <a:pt x="94" y="177"/>
                  </a:lnTo>
                  <a:lnTo>
                    <a:pt x="132" y="177"/>
                  </a:lnTo>
                  <a:lnTo>
                    <a:pt x="132" y="215"/>
                  </a:lnTo>
                  <a:close/>
                  <a:moveTo>
                    <a:pt x="132" y="154"/>
                  </a:moveTo>
                  <a:lnTo>
                    <a:pt x="94" y="154"/>
                  </a:lnTo>
                  <a:lnTo>
                    <a:pt x="94" y="117"/>
                  </a:lnTo>
                  <a:lnTo>
                    <a:pt x="132" y="117"/>
                  </a:lnTo>
                  <a:lnTo>
                    <a:pt x="132" y="154"/>
                  </a:lnTo>
                  <a:close/>
                  <a:moveTo>
                    <a:pt x="132" y="95"/>
                  </a:moveTo>
                  <a:lnTo>
                    <a:pt x="94" y="95"/>
                  </a:lnTo>
                  <a:lnTo>
                    <a:pt x="94" y="58"/>
                  </a:lnTo>
                  <a:lnTo>
                    <a:pt x="132" y="58"/>
                  </a:lnTo>
                  <a:lnTo>
                    <a:pt x="132" y="95"/>
                  </a:lnTo>
                  <a:close/>
                  <a:moveTo>
                    <a:pt x="194" y="274"/>
                  </a:moveTo>
                  <a:lnTo>
                    <a:pt x="157" y="274"/>
                  </a:lnTo>
                  <a:lnTo>
                    <a:pt x="157" y="236"/>
                  </a:lnTo>
                  <a:lnTo>
                    <a:pt x="194" y="236"/>
                  </a:lnTo>
                  <a:lnTo>
                    <a:pt x="194" y="274"/>
                  </a:lnTo>
                  <a:close/>
                  <a:moveTo>
                    <a:pt x="194" y="215"/>
                  </a:moveTo>
                  <a:lnTo>
                    <a:pt x="157" y="215"/>
                  </a:lnTo>
                  <a:lnTo>
                    <a:pt x="157" y="177"/>
                  </a:lnTo>
                  <a:lnTo>
                    <a:pt x="194" y="177"/>
                  </a:lnTo>
                  <a:lnTo>
                    <a:pt x="194" y="215"/>
                  </a:lnTo>
                  <a:close/>
                  <a:moveTo>
                    <a:pt x="194" y="118"/>
                  </a:moveTo>
                  <a:lnTo>
                    <a:pt x="194" y="154"/>
                  </a:lnTo>
                  <a:lnTo>
                    <a:pt x="157" y="154"/>
                  </a:lnTo>
                  <a:lnTo>
                    <a:pt x="157" y="117"/>
                  </a:lnTo>
                  <a:lnTo>
                    <a:pt x="194" y="117"/>
                  </a:lnTo>
                  <a:lnTo>
                    <a:pt x="194" y="118"/>
                  </a:lnTo>
                  <a:close/>
                  <a:moveTo>
                    <a:pt x="194" y="95"/>
                  </a:moveTo>
                  <a:lnTo>
                    <a:pt x="157" y="95"/>
                  </a:lnTo>
                  <a:lnTo>
                    <a:pt x="157" y="58"/>
                  </a:lnTo>
                  <a:lnTo>
                    <a:pt x="194" y="58"/>
                  </a:lnTo>
                  <a:lnTo>
                    <a:pt x="194" y="95"/>
                  </a:lnTo>
                  <a:close/>
                  <a:moveTo>
                    <a:pt x="260" y="274"/>
                  </a:moveTo>
                  <a:lnTo>
                    <a:pt x="223" y="274"/>
                  </a:lnTo>
                  <a:lnTo>
                    <a:pt x="223" y="238"/>
                  </a:lnTo>
                  <a:lnTo>
                    <a:pt x="260" y="238"/>
                  </a:lnTo>
                  <a:lnTo>
                    <a:pt x="260" y="274"/>
                  </a:lnTo>
                  <a:close/>
                  <a:moveTo>
                    <a:pt x="260" y="215"/>
                  </a:moveTo>
                  <a:lnTo>
                    <a:pt x="223" y="215"/>
                  </a:lnTo>
                  <a:lnTo>
                    <a:pt x="223" y="177"/>
                  </a:lnTo>
                  <a:lnTo>
                    <a:pt x="260" y="177"/>
                  </a:lnTo>
                  <a:lnTo>
                    <a:pt x="260" y="215"/>
                  </a:lnTo>
                  <a:close/>
                  <a:moveTo>
                    <a:pt x="260" y="154"/>
                  </a:moveTo>
                  <a:lnTo>
                    <a:pt x="223" y="154"/>
                  </a:lnTo>
                  <a:lnTo>
                    <a:pt x="223" y="117"/>
                  </a:lnTo>
                  <a:lnTo>
                    <a:pt x="260" y="117"/>
                  </a:lnTo>
                  <a:lnTo>
                    <a:pt x="260" y="154"/>
                  </a:lnTo>
                  <a:close/>
                  <a:moveTo>
                    <a:pt x="260" y="95"/>
                  </a:moveTo>
                  <a:lnTo>
                    <a:pt x="223" y="95"/>
                  </a:lnTo>
                  <a:lnTo>
                    <a:pt x="223" y="58"/>
                  </a:lnTo>
                  <a:lnTo>
                    <a:pt x="260" y="58"/>
                  </a:lnTo>
                  <a:lnTo>
                    <a:pt x="260" y="95"/>
                  </a:lnTo>
                  <a:close/>
                  <a:moveTo>
                    <a:pt x="285" y="58"/>
                  </a:moveTo>
                  <a:lnTo>
                    <a:pt x="323" y="58"/>
                  </a:lnTo>
                  <a:lnTo>
                    <a:pt x="323" y="95"/>
                  </a:lnTo>
                  <a:lnTo>
                    <a:pt x="285" y="95"/>
                  </a:lnTo>
                  <a:lnTo>
                    <a:pt x="285" y="58"/>
                  </a:lnTo>
                  <a:close/>
                  <a:moveTo>
                    <a:pt x="285" y="117"/>
                  </a:moveTo>
                  <a:lnTo>
                    <a:pt x="323" y="117"/>
                  </a:lnTo>
                  <a:lnTo>
                    <a:pt x="323" y="118"/>
                  </a:lnTo>
                  <a:lnTo>
                    <a:pt x="323" y="154"/>
                  </a:lnTo>
                  <a:lnTo>
                    <a:pt x="285" y="154"/>
                  </a:lnTo>
                  <a:lnTo>
                    <a:pt x="285" y="117"/>
                  </a:lnTo>
                  <a:close/>
                  <a:moveTo>
                    <a:pt x="325" y="335"/>
                  </a:moveTo>
                  <a:lnTo>
                    <a:pt x="287" y="335"/>
                  </a:lnTo>
                  <a:lnTo>
                    <a:pt x="287" y="297"/>
                  </a:lnTo>
                  <a:lnTo>
                    <a:pt x="325" y="297"/>
                  </a:lnTo>
                  <a:lnTo>
                    <a:pt x="325" y="335"/>
                  </a:lnTo>
                  <a:close/>
                  <a:moveTo>
                    <a:pt x="325" y="274"/>
                  </a:moveTo>
                  <a:lnTo>
                    <a:pt x="287" y="274"/>
                  </a:lnTo>
                  <a:lnTo>
                    <a:pt x="287" y="238"/>
                  </a:lnTo>
                  <a:lnTo>
                    <a:pt x="325" y="238"/>
                  </a:lnTo>
                  <a:lnTo>
                    <a:pt x="325" y="274"/>
                  </a:lnTo>
                  <a:close/>
                  <a:moveTo>
                    <a:pt x="325" y="215"/>
                  </a:moveTo>
                  <a:lnTo>
                    <a:pt x="287" y="215"/>
                  </a:lnTo>
                  <a:lnTo>
                    <a:pt x="287" y="177"/>
                  </a:lnTo>
                  <a:lnTo>
                    <a:pt x="325" y="177"/>
                  </a:lnTo>
                  <a:lnTo>
                    <a:pt x="325" y="215"/>
                  </a:lnTo>
                  <a:close/>
                  <a:moveTo>
                    <a:pt x="387" y="335"/>
                  </a:moveTo>
                  <a:lnTo>
                    <a:pt x="350" y="335"/>
                  </a:lnTo>
                  <a:lnTo>
                    <a:pt x="350" y="297"/>
                  </a:lnTo>
                  <a:lnTo>
                    <a:pt x="387" y="297"/>
                  </a:lnTo>
                  <a:lnTo>
                    <a:pt x="387" y="335"/>
                  </a:lnTo>
                  <a:close/>
                  <a:moveTo>
                    <a:pt x="387" y="274"/>
                  </a:moveTo>
                  <a:lnTo>
                    <a:pt x="350" y="274"/>
                  </a:lnTo>
                  <a:lnTo>
                    <a:pt x="350" y="238"/>
                  </a:lnTo>
                  <a:lnTo>
                    <a:pt x="387" y="238"/>
                  </a:lnTo>
                  <a:lnTo>
                    <a:pt x="387" y="274"/>
                  </a:lnTo>
                  <a:close/>
                  <a:moveTo>
                    <a:pt x="387" y="215"/>
                  </a:moveTo>
                  <a:lnTo>
                    <a:pt x="350" y="215"/>
                  </a:lnTo>
                  <a:lnTo>
                    <a:pt x="350" y="177"/>
                  </a:lnTo>
                  <a:lnTo>
                    <a:pt x="387" y="177"/>
                  </a:lnTo>
                  <a:lnTo>
                    <a:pt x="387" y="215"/>
                  </a:lnTo>
                  <a:close/>
                  <a:moveTo>
                    <a:pt x="387" y="154"/>
                  </a:moveTo>
                  <a:lnTo>
                    <a:pt x="350" y="154"/>
                  </a:lnTo>
                  <a:lnTo>
                    <a:pt x="350" y="117"/>
                  </a:lnTo>
                  <a:lnTo>
                    <a:pt x="387" y="117"/>
                  </a:lnTo>
                  <a:lnTo>
                    <a:pt x="387" y="154"/>
                  </a:lnTo>
                  <a:close/>
                  <a:moveTo>
                    <a:pt x="387" y="95"/>
                  </a:moveTo>
                  <a:lnTo>
                    <a:pt x="350" y="95"/>
                  </a:lnTo>
                  <a:lnTo>
                    <a:pt x="350" y="58"/>
                  </a:lnTo>
                  <a:lnTo>
                    <a:pt x="387" y="58"/>
                  </a:lnTo>
                  <a:lnTo>
                    <a:pt x="387" y="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153"/>
            <p:cNvSpPr>
              <a:spLocks noEditPoints="1"/>
            </p:cNvSpPr>
            <p:nvPr/>
          </p:nvSpPr>
          <p:spPr bwMode="auto">
            <a:xfrm>
              <a:off x="1548951" y="5340454"/>
              <a:ext cx="539070" cy="341073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48" y="53"/>
                </a:cxn>
                <a:cxn ang="0">
                  <a:pos x="248" y="53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123" y="53"/>
                </a:cxn>
                <a:cxn ang="0">
                  <a:pos x="123" y="53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0" y="53"/>
                </a:cxn>
                <a:cxn ang="0">
                  <a:pos x="0" y="236"/>
                </a:cxn>
                <a:cxn ang="0">
                  <a:pos x="373" y="236"/>
                </a:cxn>
                <a:cxn ang="0">
                  <a:pos x="373" y="53"/>
                </a:cxn>
                <a:cxn ang="0">
                  <a:pos x="373" y="0"/>
                </a:cxn>
                <a:cxn ang="0">
                  <a:pos x="373" y="0"/>
                </a:cxn>
                <a:cxn ang="0">
                  <a:pos x="111" y="205"/>
                </a:cxn>
                <a:cxn ang="0">
                  <a:pos x="25" y="205"/>
                </a:cxn>
                <a:cxn ang="0">
                  <a:pos x="25" y="166"/>
                </a:cxn>
                <a:cxn ang="0">
                  <a:pos x="111" y="166"/>
                </a:cxn>
                <a:cxn ang="0">
                  <a:pos x="111" y="205"/>
                </a:cxn>
                <a:cxn ang="0">
                  <a:pos x="111" y="150"/>
                </a:cxn>
                <a:cxn ang="0">
                  <a:pos x="25" y="150"/>
                </a:cxn>
                <a:cxn ang="0">
                  <a:pos x="25" y="112"/>
                </a:cxn>
                <a:cxn ang="0">
                  <a:pos x="111" y="112"/>
                </a:cxn>
                <a:cxn ang="0">
                  <a:pos x="111" y="150"/>
                </a:cxn>
                <a:cxn ang="0">
                  <a:pos x="227" y="205"/>
                </a:cxn>
                <a:cxn ang="0">
                  <a:pos x="143" y="205"/>
                </a:cxn>
                <a:cxn ang="0">
                  <a:pos x="143" y="166"/>
                </a:cxn>
                <a:cxn ang="0">
                  <a:pos x="227" y="166"/>
                </a:cxn>
                <a:cxn ang="0">
                  <a:pos x="227" y="205"/>
                </a:cxn>
                <a:cxn ang="0">
                  <a:pos x="227" y="150"/>
                </a:cxn>
                <a:cxn ang="0">
                  <a:pos x="143" y="150"/>
                </a:cxn>
                <a:cxn ang="0">
                  <a:pos x="143" y="112"/>
                </a:cxn>
                <a:cxn ang="0">
                  <a:pos x="227" y="112"/>
                </a:cxn>
                <a:cxn ang="0">
                  <a:pos x="227" y="150"/>
                </a:cxn>
                <a:cxn ang="0">
                  <a:pos x="343" y="205"/>
                </a:cxn>
                <a:cxn ang="0">
                  <a:pos x="259" y="205"/>
                </a:cxn>
                <a:cxn ang="0">
                  <a:pos x="259" y="166"/>
                </a:cxn>
                <a:cxn ang="0">
                  <a:pos x="343" y="166"/>
                </a:cxn>
                <a:cxn ang="0">
                  <a:pos x="343" y="205"/>
                </a:cxn>
                <a:cxn ang="0">
                  <a:pos x="343" y="150"/>
                </a:cxn>
                <a:cxn ang="0">
                  <a:pos x="259" y="150"/>
                </a:cxn>
                <a:cxn ang="0">
                  <a:pos x="259" y="112"/>
                </a:cxn>
                <a:cxn ang="0">
                  <a:pos x="343" y="112"/>
                </a:cxn>
                <a:cxn ang="0">
                  <a:pos x="343" y="150"/>
                </a:cxn>
              </a:cxnLst>
              <a:rect l="0" t="0" r="r" b="b"/>
              <a:pathLst>
                <a:path w="373" h="236">
                  <a:moveTo>
                    <a:pt x="373" y="0"/>
                  </a:moveTo>
                  <a:lnTo>
                    <a:pt x="248" y="53"/>
                  </a:lnTo>
                  <a:lnTo>
                    <a:pt x="248" y="53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53"/>
                  </a:lnTo>
                  <a:lnTo>
                    <a:pt x="0" y="236"/>
                  </a:lnTo>
                  <a:lnTo>
                    <a:pt x="373" y="236"/>
                  </a:lnTo>
                  <a:lnTo>
                    <a:pt x="373" y="53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111" y="205"/>
                  </a:moveTo>
                  <a:lnTo>
                    <a:pt x="25" y="205"/>
                  </a:lnTo>
                  <a:lnTo>
                    <a:pt x="25" y="166"/>
                  </a:lnTo>
                  <a:lnTo>
                    <a:pt x="111" y="166"/>
                  </a:lnTo>
                  <a:lnTo>
                    <a:pt x="111" y="205"/>
                  </a:lnTo>
                  <a:close/>
                  <a:moveTo>
                    <a:pt x="111" y="150"/>
                  </a:moveTo>
                  <a:lnTo>
                    <a:pt x="25" y="150"/>
                  </a:lnTo>
                  <a:lnTo>
                    <a:pt x="25" y="112"/>
                  </a:lnTo>
                  <a:lnTo>
                    <a:pt x="111" y="112"/>
                  </a:lnTo>
                  <a:lnTo>
                    <a:pt x="111" y="150"/>
                  </a:lnTo>
                  <a:close/>
                  <a:moveTo>
                    <a:pt x="227" y="205"/>
                  </a:moveTo>
                  <a:lnTo>
                    <a:pt x="143" y="205"/>
                  </a:lnTo>
                  <a:lnTo>
                    <a:pt x="143" y="166"/>
                  </a:lnTo>
                  <a:lnTo>
                    <a:pt x="227" y="166"/>
                  </a:lnTo>
                  <a:lnTo>
                    <a:pt x="227" y="205"/>
                  </a:lnTo>
                  <a:close/>
                  <a:moveTo>
                    <a:pt x="227" y="150"/>
                  </a:moveTo>
                  <a:lnTo>
                    <a:pt x="143" y="150"/>
                  </a:lnTo>
                  <a:lnTo>
                    <a:pt x="143" y="112"/>
                  </a:lnTo>
                  <a:lnTo>
                    <a:pt x="227" y="112"/>
                  </a:lnTo>
                  <a:lnTo>
                    <a:pt x="227" y="150"/>
                  </a:lnTo>
                  <a:close/>
                  <a:moveTo>
                    <a:pt x="343" y="205"/>
                  </a:moveTo>
                  <a:lnTo>
                    <a:pt x="259" y="205"/>
                  </a:lnTo>
                  <a:lnTo>
                    <a:pt x="259" y="166"/>
                  </a:lnTo>
                  <a:lnTo>
                    <a:pt x="343" y="166"/>
                  </a:lnTo>
                  <a:lnTo>
                    <a:pt x="343" y="205"/>
                  </a:lnTo>
                  <a:close/>
                  <a:moveTo>
                    <a:pt x="343" y="150"/>
                  </a:moveTo>
                  <a:lnTo>
                    <a:pt x="259" y="150"/>
                  </a:lnTo>
                  <a:lnTo>
                    <a:pt x="259" y="112"/>
                  </a:lnTo>
                  <a:lnTo>
                    <a:pt x="343" y="112"/>
                  </a:lnTo>
                  <a:lnTo>
                    <a:pt x="343" y="1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73"/>
          <p:cNvGrpSpPr/>
          <p:nvPr/>
        </p:nvGrpSpPr>
        <p:grpSpPr>
          <a:xfrm>
            <a:off x="7473323" y="1928433"/>
            <a:ext cx="539070" cy="3375616"/>
            <a:chOff x="1548951" y="2305911"/>
            <a:chExt cx="539070" cy="3375616"/>
          </a:xfrm>
        </p:grpSpPr>
        <p:sp>
          <p:nvSpPr>
            <p:cNvPr id="214" name="Rectangle 213"/>
            <p:cNvSpPr/>
            <p:nvPr/>
          </p:nvSpPr>
          <p:spPr bwMode="gray">
            <a:xfrm>
              <a:off x="1574800" y="2533650"/>
              <a:ext cx="190500" cy="3111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5" name="Rectangle 214"/>
            <p:cNvSpPr/>
            <p:nvPr/>
          </p:nvSpPr>
          <p:spPr bwMode="gray">
            <a:xfrm>
              <a:off x="1873250" y="2330450"/>
              <a:ext cx="146050" cy="5143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6" name="Rectangle 215"/>
            <p:cNvSpPr/>
            <p:nvPr/>
          </p:nvSpPr>
          <p:spPr bwMode="gray">
            <a:xfrm>
              <a:off x="1574800" y="3175000"/>
              <a:ext cx="190500" cy="4127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7" name="Rectangle 216"/>
            <p:cNvSpPr/>
            <p:nvPr/>
          </p:nvSpPr>
          <p:spPr bwMode="gray">
            <a:xfrm>
              <a:off x="1790700" y="3289300"/>
              <a:ext cx="196850" cy="2984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8" name="Rectangle 217"/>
            <p:cNvSpPr/>
            <p:nvPr/>
          </p:nvSpPr>
          <p:spPr bwMode="gray">
            <a:xfrm>
              <a:off x="1568450" y="4146550"/>
              <a:ext cx="222250" cy="1714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9" name="Rectangle 218"/>
            <p:cNvSpPr/>
            <p:nvPr/>
          </p:nvSpPr>
          <p:spPr bwMode="gray">
            <a:xfrm>
              <a:off x="1568450" y="4724400"/>
              <a:ext cx="476250" cy="3746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20" name="Rectangle 219"/>
            <p:cNvSpPr/>
            <p:nvPr/>
          </p:nvSpPr>
          <p:spPr bwMode="gray">
            <a:xfrm>
              <a:off x="1574800" y="5441950"/>
              <a:ext cx="488950" cy="22225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endParaRPr>
            </a:p>
          </p:txBody>
        </p:sp>
        <p:grpSp>
          <p:nvGrpSpPr>
            <p:cNvPr id="7" name="Group 81"/>
            <p:cNvGrpSpPr/>
            <p:nvPr/>
          </p:nvGrpSpPr>
          <p:grpSpPr>
            <a:xfrm>
              <a:off x="1548951" y="2305911"/>
              <a:ext cx="489454" cy="541150"/>
              <a:chOff x="7502053" y="2354428"/>
              <a:chExt cx="489454" cy="541150"/>
            </a:xfrm>
            <a:solidFill>
              <a:srgbClr val="666666"/>
            </a:solidFill>
          </p:grpSpPr>
          <p:sp>
            <p:nvSpPr>
              <p:cNvPr id="226" name="Freeform 509"/>
              <p:cNvSpPr>
                <a:spLocks noEditPoints="1"/>
              </p:cNvSpPr>
              <p:nvPr/>
            </p:nvSpPr>
            <p:spPr bwMode="auto">
              <a:xfrm>
                <a:off x="7502053" y="2552988"/>
                <a:ext cx="243697" cy="342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1"/>
                  </a:cxn>
                  <a:cxn ang="0">
                    <a:pos x="40" y="191"/>
                  </a:cxn>
                  <a:cxn ang="0">
                    <a:pos x="40" y="162"/>
                  </a:cxn>
                  <a:cxn ang="0">
                    <a:pos x="96" y="162"/>
                  </a:cxn>
                  <a:cxn ang="0">
                    <a:pos x="96" y="191"/>
                  </a:cxn>
                  <a:cxn ang="0">
                    <a:pos x="136" y="191"/>
                  </a:cxn>
                  <a:cxn ang="0">
                    <a:pos x="136" y="0"/>
                  </a:cxn>
                  <a:cxn ang="0">
                    <a:pos x="0" y="0"/>
                  </a:cxn>
                  <a:cxn ang="0">
                    <a:pos x="40" y="128"/>
                  </a:cxn>
                  <a:cxn ang="0">
                    <a:pos x="17" y="128"/>
                  </a:cxn>
                  <a:cxn ang="0">
                    <a:pos x="17" y="106"/>
                  </a:cxn>
                  <a:cxn ang="0">
                    <a:pos x="40" y="106"/>
                  </a:cxn>
                  <a:cxn ang="0">
                    <a:pos x="40" y="128"/>
                  </a:cxn>
                  <a:cxn ang="0">
                    <a:pos x="40" y="91"/>
                  </a:cxn>
                  <a:cxn ang="0">
                    <a:pos x="17" y="91"/>
                  </a:cxn>
                  <a:cxn ang="0">
                    <a:pos x="17" y="70"/>
                  </a:cxn>
                  <a:cxn ang="0">
                    <a:pos x="40" y="70"/>
                  </a:cxn>
                  <a:cxn ang="0">
                    <a:pos x="40" y="91"/>
                  </a:cxn>
                  <a:cxn ang="0">
                    <a:pos x="40" y="55"/>
                  </a:cxn>
                  <a:cxn ang="0">
                    <a:pos x="17" y="55"/>
                  </a:cxn>
                  <a:cxn ang="0">
                    <a:pos x="17" y="34"/>
                  </a:cxn>
                  <a:cxn ang="0">
                    <a:pos x="40" y="34"/>
                  </a:cxn>
                  <a:cxn ang="0">
                    <a:pos x="40" y="55"/>
                  </a:cxn>
                  <a:cxn ang="0">
                    <a:pos x="79" y="128"/>
                  </a:cxn>
                  <a:cxn ang="0">
                    <a:pos x="55" y="128"/>
                  </a:cxn>
                  <a:cxn ang="0">
                    <a:pos x="55" y="106"/>
                  </a:cxn>
                  <a:cxn ang="0">
                    <a:pos x="79" y="106"/>
                  </a:cxn>
                  <a:cxn ang="0">
                    <a:pos x="79" y="128"/>
                  </a:cxn>
                  <a:cxn ang="0">
                    <a:pos x="79" y="91"/>
                  </a:cxn>
                  <a:cxn ang="0">
                    <a:pos x="55" y="91"/>
                  </a:cxn>
                  <a:cxn ang="0">
                    <a:pos x="55" y="70"/>
                  </a:cxn>
                  <a:cxn ang="0">
                    <a:pos x="79" y="70"/>
                  </a:cxn>
                  <a:cxn ang="0">
                    <a:pos x="79" y="91"/>
                  </a:cxn>
                  <a:cxn ang="0">
                    <a:pos x="79" y="55"/>
                  </a:cxn>
                  <a:cxn ang="0">
                    <a:pos x="55" y="55"/>
                  </a:cxn>
                  <a:cxn ang="0">
                    <a:pos x="55" y="34"/>
                  </a:cxn>
                  <a:cxn ang="0">
                    <a:pos x="79" y="34"/>
                  </a:cxn>
                  <a:cxn ang="0">
                    <a:pos x="79" y="55"/>
                  </a:cxn>
                  <a:cxn ang="0">
                    <a:pos x="117" y="128"/>
                  </a:cxn>
                  <a:cxn ang="0">
                    <a:pos x="96" y="128"/>
                  </a:cxn>
                  <a:cxn ang="0">
                    <a:pos x="96" y="106"/>
                  </a:cxn>
                  <a:cxn ang="0">
                    <a:pos x="117" y="106"/>
                  </a:cxn>
                  <a:cxn ang="0">
                    <a:pos x="117" y="128"/>
                  </a:cxn>
                  <a:cxn ang="0">
                    <a:pos x="117" y="91"/>
                  </a:cxn>
                  <a:cxn ang="0">
                    <a:pos x="96" y="91"/>
                  </a:cxn>
                  <a:cxn ang="0">
                    <a:pos x="96" y="70"/>
                  </a:cxn>
                  <a:cxn ang="0">
                    <a:pos x="117" y="70"/>
                  </a:cxn>
                  <a:cxn ang="0">
                    <a:pos x="117" y="91"/>
                  </a:cxn>
                  <a:cxn ang="0">
                    <a:pos x="117" y="55"/>
                  </a:cxn>
                  <a:cxn ang="0">
                    <a:pos x="96" y="55"/>
                  </a:cxn>
                  <a:cxn ang="0">
                    <a:pos x="96" y="34"/>
                  </a:cxn>
                  <a:cxn ang="0">
                    <a:pos x="117" y="34"/>
                  </a:cxn>
                  <a:cxn ang="0">
                    <a:pos x="117" y="55"/>
                  </a:cxn>
                </a:cxnLst>
                <a:rect l="0" t="0" r="r" b="b"/>
                <a:pathLst>
                  <a:path w="136" h="191">
                    <a:moveTo>
                      <a:pt x="0" y="0"/>
                    </a:moveTo>
                    <a:lnTo>
                      <a:pt x="0" y="191"/>
                    </a:lnTo>
                    <a:lnTo>
                      <a:pt x="40" y="191"/>
                    </a:lnTo>
                    <a:lnTo>
                      <a:pt x="40" y="162"/>
                    </a:lnTo>
                    <a:lnTo>
                      <a:pt x="96" y="162"/>
                    </a:lnTo>
                    <a:lnTo>
                      <a:pt x="96" y="191"/>
                    </a:lnTo>
                    <a:lnTo>
                      <a:pt x="136" y="191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  <a:moveTo>
                      <a:pt x="40" y="128"/>
                    </a:moveTo>
                    <a:lnTo>
                      <a:pt x="17" y="128"/>
                    </a:lnTo>
                    <a:lnTo>
                      <a:pt x="17" y="106"/>
                    </a:lnTo>
                    <a:lnTo>
                      <a:pt x="40" y="106"/>
                    </a:lnTo>
                    <a:lnTo>
                      <a:pt x="40" y="128"/>
                    </a:lnTo>
                    <a:close/>
                    <a:moveTo>
                      <a:pt x="40" y="91"/>
                    </a:moveTo>
                    <a:lnTo>
                      <a:pt x="17" y="91"/>
                    </a:lnTo>
                    <a:lnTo>
                      <a:pt x="17" y="70"/>
                    </a:lnTo>
                    <a:lnTo>
                      <a:pt x="40" y="70"/>
                    </a:lnTo>
                    <a:lnTo>
                      <a:pt x="40" y="91"/>
                    </a:lnTo>
                    <a:close/>
                    <a:moveTo>
                      <a:pt x="40" y="55"/>
                    </a:moveTo>
                    <a:lnTo>
                      <a:pt x="17" y="55"/>
                    </a:lnTo>
                    <a:lnTo>
                      <a:pt x="17" y="34"/>
                    </a:lnTo>
                    <a:lnTo>
                      <a:pt x="40" y="34"/>
                    </a:lnTo>
                    <a:lnTo>
                      <a:pt x="40" y="55"/>
                    </a:lnTo>
                    <a:close/>
                    <a:moveTo>
                      <a:pt x="79" y="128"/>
                    </a:moveTo>
                    <a:lnTo>
                      <a:pt x="55" y="128"/>
                    </a:lnTo>
                    <a:lnTo>
                      <a:pt x="55" y="106"/>
                    </a:lnTo>
                    <a:lnTo>
                      <a:pt x="79" y="106"/>
                    </a:lnTo>
                    <a:lnTo>
                      <a:pt x="79" y="128"/>
                    </a:lnTo>
                    <a:close/>
                    <a:moveTo>
                      <a:pt x="79" y="91"/>
                    </a:moveTo>
                    <a:lnTo>
                      <a:pt x="55" y="91"/>
                    </a:lnTo>
                    <a:lnTo>
                      <a:pt x="55" y="70"/>
                    </a:lnTo>
                    <a:lnTo>
                      <a:pt x="79" y="70"/>
                    </a:lnTo>
                    <a:lnTo>
                      <a:pt x="79" y="91"/>
                    </a:lnTo>
                    <a:close/>
                    <a:moveTo>
                      <a:pt x="79" y="55"/>
                    </a:moveTo>
                    <a:lnTo>
                      <a:pt x="55" y="55"/>
                    </a:lnTo>
                    <a:lnTo>
                      <a:pt x="55" y="34"/>
                    </a:lnTo>
                    <a:lnTo>
                      <a:pt x="79" y="34"/>
                    </a:lnTo>
                    <a:lnTo>
                      <a:pt x="79" y="55"/>
                    </a:lnTo>
                    <a:close/>
                    <a:moveTo>
                      <a:pt x="117" y="128"/>
                    </a:moveTo>
                    <a:lnTo>
                      <a:pt x="96" y="128"/>
                    </a:lnTo>
                    <a:lnTo>
                      <a:pt x="96" y="106"/>
                    </a:lnTo>
                    <a:lnTo>
                      <a:pt x="117" y="106"/>
                    </a:lnTo>
                    <a:lnTo>
                      <a:pt x="117" y="128"/>
                    </a:lnTo>
                    <a:close/>
                    <a:moveTo>
                      <a:pt x="117" y="91"/>
                    </a:moveTo>
                    <a:lnTo>
                      <a:pt x="96" y="91"/>
                    </a:lnTo>
                    <a:lnTo>
                      <a:pt x="96" y="70"/>
                    </a:lnTo>
                    <a:lnTo>
                      <a:pt x="117" y="70"/>
                    </a:lnTo>
                    <a:lnTo>
                      <a:pt x="117" y="91"/>
                    </a:lnTo>
                    <a:close/>
                    <a:moveTo>
                      <a:pt x="117" y="55"/>
                    </a:moveTo>
                    <a:lnTo>
                      <a:pt x="96" y="55"/>
                    </a:lnTo>
                    <a:lnTo>
                      <a:pt x="96" y="34"/>
                    </a:lnTo>
                    <a:lnTo>
                      <a:pt x="117" y="34"/>
                    </a:lnTo>
                    <a:lnTo>
                      <a:pt x="117" y="5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510"/>
              <p:cNvSpPr>
                <a:spLocks noEditPoints="1"/>
              </p:cNvSpPr>
              <p:nvPr/>
            </p:nvSpPr>
            <p:spPr bwMode="auto">
              <a:xfrm>
                <a:off x="7815902" y="2354428"/>
                <a:ext cx="175605" cy="54115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32" y="273"/>
                  </a:cxn>
                  <a:cxn ang="0">
                    <a:pos x="66" y="302"/>
                  </a:cxn>
                  <a:cxn ang="0">
                    <a:pos x="98" y="0"/>
                  </a:cxn>
                  <a:cxn ang="0">
                    <a:pos x="41" y="239"/>
                  </a:cxn>
                  <a:cxn ang="0">
                    <a:pos x="19" y="217"/>
                  </a:cxn>
                  <a:cxn ang="0">
                    <a:pos x="41" y="239"/>
                  </a:cxn>
                  <a:cxn ang="0">
                    <a:pos x="19" y="202"/>
                  </a:cxn>
                  <a:cxn ang="0">
                    <a:pos x="41" y="181"/>
                  </a:cxn>
                  <a:cxn ang="0">
                    <a:pos x="41" y="166"/>
                  </a:cxn>
                  <a:cxn ang="0">
                    <a:pos x="19" y="145"/>
                  </a:cxn>
                  <a:cxn ang="0">
                    <a:pos x="41" y="166"/>
                  </a:cxn>
                  <a:cxn ang="0">
                    <a:pos x="19" y="130"/>
                  </a:cxn>
                  <a:cxn ang="0">
                    <a:pos x="41" y="109"/>
                  </a:cxn>
                  <a:cxn ang="0">
                    <a:pos x="41" y="94"/>
                  </a:cxn>
                  <a:cxn ang="0">
                    <a:pos x="19" y="73"/>
                  </a:cxn>
                  <a:cxn ang="0">
                    <a:pos x="41" y="94"/>
                  </a:cxn>
                  <a:cxn ang="0">
                    <a:pos x="19" y="58"/>
                  </a:cxn>
                  <a:cxn ang="0">
                    <a:pos x="41" y="36"/>
                  </a:cxn>
                  <a:cxn ang="0">
                    <a:pos x="79" y="239"/>
                  </a:cxn>
                  <a:cxn ang="0">
                    <a:pos x="58" y="217"/>
                  </a:cxn>
                  <a:cxn ang="0">
                    <a:pos x="79" y="239"/>
                  </a:cxn>
                  <a:cxn ang="0">
                    <a:pos x="58" y="202"/>
                  </a:cxn>
                  <a:cxn ang="0">
                    <a:pos x="79" y="181"/>
                  </a:cxn>
                  <a:cxn ang="0">
                    <a:pos x="79" y="166"/>
                  </a:cxn>
                  <a:cxn ang="0">
                    <a:pos x="58" y="145"/>
                  </a:cxn>
                  <a:cxn ang="0">
                    <a:pos x="79" y="166"/>
                  </a:cxn>
                  <a:cxn ang="0">
                    <a:pos x="58" y="130"/>
                  </a:cxn>
                  <a:cxn ang="0">
                    <a:pos x="79" y="109"/>
                  </a:cxn>
                  <a:cxn ang="0">
                    <a:pos x="79" y="94"/>
                  </a:cxn>
                  <a:cxn ang="0">
                    <a:pos x="58" y="73"/>
                  </a:cxn>
                  <a:cxn ang="0">
                    <a:pos x="79" y="94"/>
                  </a:cxn>
                  <a:cxn ang="0">
                    <a:pos x="58" y="58"/>
                  </a:cxn>
                  <a:cxn ang="0">
                    <a:pos x="79" y="36"/>
                  </a:cxn>
                </a:cxnLst>
                <a:rect l="0" t="0" r="r" b="b"/>
                <a:pathLst>
                  <a:path w="98" h="302">
                    <a:moveTo>
                      <a:pt x="0" y="0"/>
                    </a:moveTo>
                    <a:lnTo>
                      <a:pt x="0" y="302"/>
                    </a:lnTo>
                    <a:lnTo>
                      <a:pt x="32" y="302"/>
                    </a:lnTo>
                    <a:lnTo>
                      <a:pt x="32" y="273"/>
                    </a:lnTo>
                    <a:lnTo>
                      <a:pt x="66" y="273"/>
                    </a:lnTo>
                    <a:lnTo>
                      <a:pt x="66" y="302"/>
                    </a:lnTo>
                    <a:lnTo>
                      <a:pt x="98" y="302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  <a:moveTo>
                      <a:pt x="41" y="239"/>
                    </a:moveTo>
                    <a:lnTo>
                      <a:pt x="19" y="239"/>
                    </a:lnTo>
                    <a:lnTo>
                      <a:pt x="19" y="217"/>
                    </a:lnTo>
                    <a:lnTo>
                      <a:pt x="41" y="217"/>
                    </a:lnTo>
                    <a:lnTo>
                      <a:pt x="41" y="239"/>
                    </a:lnTo>
                    <a:close/>
                    <a:moveTo>
                      <a:pt x="41" y="202"/>
                    </a:moveTo>
                    <a:lnTo>
                      <a:pt x="19" y="202"/>
                    </a:lnTo>
                    <a:lnTo>
                      <a:pt x="19" y="181"/>
                    </a:lnTo>
                    <a:lnTo>
                      <a:pt x="41" y="181"/>
                    </a:lnTo>
                    <a:lnTo>
                      <a:pt x="41" y="202"/>
                    </a:lnTo>
                    <a:close/>
                    <a:moveTo>
                      <a:pt x="41" y="166"/>
                    </a:moveTo>
                    <a:lnTo>
                      <a:pt x="19" y="166"/>
                    </a:lnTo>
                    <a:lnTo>
                      <a:pt x="19" y="145"/>
                    </a:lnTo>
                    <a:lnTo>
                      <a:pt x="41" y="145"/>
                    </a:lnTo>
                    <a:lnTo>
                      <a:pt x="41" y="166"/>
                    </a:lnTo>
                    <a:close/>
                    <a:moveTo>
                      <a:pt x="41" y="130"/>
                    </a:moveTo>
                    <a:lnTo>
                      <a:pt x="19" y="130"/>
                    </a:lnTo>
                    <a:lnTo>
                      <a:pt x="19" y="109"/>
                    </a:lnTo>
                    <a:lnTo>
                      <a:pt x="41" y="109"/>
                    </a:lnTo>
                    <a:lnTo>
                      <a:pt x="41" y="130"/>
                    </a:lnTo>
                    <a:close/>
                    <a:moveTo>
                      <a:pt x="41" y="94"/>
                    </a:moveTo>
                    <a:lnTo>
                      <a:pt x="19" y="94"/>
                    </a:lnTo>
                    <a:lnTo>
                      <a:pt x="19" y="73"/>
                    </a:lnTo>
                    <a:lnTo>
                      <a:pt x="41" y="73"/>
                    </a:lnTo>
                    <a:lnTo>
                      <a:pt x="41" y="94"/>
                    </a:lnTo>
                    <a:close/>
                    <a:moveTo>
                      <a:pt x="41" y="58"/>
                    </a:moveTo>
                    <a:lnTo>
                      <a:pt x="19" y="58"/>
                    </a:lnTo>
                    <a:lnTo>
                      <a:pt x="19" y="36"/>
                    </a:lnTo>
                    <a:lnTo>
                      <a:pt x="41" y="36"/>
                    </a:lnTo>
                    <a:lnTo>
                      <a:pt x="41" y="58"/>
                    </a:lnTo>
                    <a:close/>
                    <a:moveTo>
                      <a:pt x="79" y="239"/>
                    </a:moveTo>
                    <a:lnTo>
                      <a:pt x="58" y="239"/>
                    </a:lnTo>
                    <a:lnTo>
                      <a:pt x="58" y="217"/>
                    </a:lnTo>
                    <a:lnTo>
                      <a:pt x="79" y="217"/>
                    </a:lnTo>
                    <a:lnTo>
                      <a:pt x="79" y="239"/>
                    </a:lnTo>
                    <a:close/>
                    <a:moveTo>
                      <a:pt x="79" y="202"/>
                    </a:moveTo>
                    <a:lnTo>
                      <a:pt x="58" y="202"/>
                    </a:lnTo>
                    <a:lnTo>
                      <a:pt x="58" y="181"/>
                    </a:lnTo>
                    <a:lnTo>
                      <a:pt x="79" y="181"/>
                    </a:lnTo>
                    <a:lnTo>
                      <a:pt x="79" y="202"/>
                    </a:lnTo>
                    <a:close/>
                    <a:moveTo>
                      <a:pt x="79" y="166"/>
                    </a:moveTo>
                    <a:lnTo>
                      <a:pt x="58" y="166"/>
                    </a:lnTo>
                    <a:lnTo>
                      <a:pt x="58" y="145"/>
                    </a:lnTo>
                    <a:lnTo>
                      <a:pt x="79" y="145"/>
                    </a:lnTo>
                    <a:lnTo>
                      <a:pt x="79" y="166"/>
                    </a:lnTo>
                    <a:close/>
                    <a:moveTo>
                      <a:pt x="79" y="130"/>
                    </a:moveTo>
                    <a:lnTo>
                      <a:pt x="58" y="130"/>
                    </a:lnTo>
                    <a:lnTo>
                      <a:pt x="58" y="109"/>
                    </a:lnTo>
                    <a:lnTo>
                      <a:pt x="79" y="109"/>
                    </a:lnTo>
                    <a:lnTo>
                      <a:pt x="79" y="130"/>
                    </a:lnTo>
                    <a:close/>
                    <a:moveTo>
                      <a:pt x="79" y="94"/>
                    </a:moveTo>
                    <a:lnTo>
                      <a:pt x="58" y="94"/>
                    </a:lnTo>
                    <a:lnTo>
                      <a:pt x="58" y="73"/>
                    </a:lnTo>
                    <a:lnTo>
                      <a:pt x="79" y="73"/>
                    </a:lnTo>
                    <a:lnTo>
                      <a:pt x="79" y="94"/>
                    </a:lnTo>
                    <a:close/>
                    <a:moveTo>
                      <a:pt x="79" y="58"/>
                    </a:moveTo>
                    <a:lnTo>
                      <a:pt x="58" y="58"/>
                    </a:lnTo>
                    <a:lnTo>
                      <a:pt x="58" y="36"/>
                    </a:lnTo>
                    <a:lnTo>
                      <a:pt x="79" y="36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2" name="Freeform 511"/>
            <p:cNvSpPr>
              <a:spLocks noEditPoints="1"/>
            </p:cNvSpPr>
            <p:nvPr/>
          </p:nvSpPr>
          <p:spPr bwMode="auto">
            <a:xfrm>
              <a:off x="1548951" y="3109487"/>
              <a:ext cx="449765" cy="476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37"/>
                </a:cxn>
                <a:cxn ang="0">
                  <a:pos x="251" y="266"/>
                </a:cxn>
                <a:cxn ang="0">
                  <a:pos x="41" y="203"/>
                </a:cxn>
                <a:cxn ang="0">
                  <a:pos x="41" y="181"/>
                </a:cxn>
                <a:cxn ang="0">
                  <a:pos x="17" y="166"/>
                </a:cxn>
                <a:cxn ang="0">
                  <a:pos x="41" y="166"/>
                </a:cxn>
                <a:cxn ang="0">
                  <a:pos x="17" y="109"/>
                </a:cxn>
                <a:cxn ang="0">
                  <a:pos x="41" y="94"/>
                </a:cxn>
                <a:cxn ang="0">
                  <a:pos x="41" y="73"/>
                </a:cxn>
                <a:cxn ang="0">
                  <a:pos x="17" y="58"/>
                </a:cxn>
                <a:cxn ang="0">
                  <a:pos x="41" y="58"/>
                </a:cxn>
                <a:cxn ang="0">
                  <a:pos x="56" y="181"/>
                </a:cxn>
                <a:cxn ang="0">
                  <a:pos x="79" y="166"/>
                </a:cxn>
                <a:cxn ang="0">
                  <a:pos x="79" y="145"/>
                </a:cxn>
                <a:cxn ang="0">
                  <a:pos x="56" y="130"/>
                </a:cxn>
                <a:cxn ang="0">
                  <a:pos x="79" y="130"/>
                </a:cxn>
                <a:cxn ang="0">
                  <a:pos x="56" y="73"/>
                </a:cxn>
                <a:cxn ang="0">
                  <a:pos x="79" y="58"/>
                </a:cxn>
                <a:cxn ang="0">
                  <a:pos x="79" y="37"/>
                </a:cxn>
                <a:cxn ang="0">
                  <a:pos x="94" y="203"/>
                </a:cxn>
                <a:cxn ang="0">
                  <a:pos x="117" y="203"/>
                </a:cxn>
                <a:cxn ang="0">
                  <a:pos x="94" y="145"/>
                </a:cxn>
                <a:cxn ang="0">
                  <a:pos x="117" y="130"/>
                </a:cxn>
                <a:cxn ang="0">
                  <a:pos x="117" y="109"/>
                </a:cxn>
                <a:cxn ang="0">
                  <a:pos x="117" y="94"/>
                </a:cxn>
                <a:cxn ang="0">
                  <a:pos x="117" y="73"/>
                </a:cxn>
                <a:cxn ang="0">
                  <a:pos x="94" y="58"/>
                </a:cxn>
                <a:cxn ang="0">
                  <a:pos x="117" y="58"/>
                </a:cxn>
                <a:cxn ang="0">
                  <a:pos x="134" y="181"/>
                </a:cxn>
                <a:cxn ang="0">
                  <a:pos x="156" y="166"/>
                </a:cxn>
                <a:cxn ang="0">
                  <a:pos x="156" y="145"/>
                </a:cxn>
                <a:cxn ang="0">
                  <a:pos x="134" y="130"/>
                </a:cxn>
                <a:cxn ang="0">
                  <a:pos x="156" y="130"/>
                </a:cxn>
                <a:cxn ang="0">
                  <a:pos x="173" y="181"/>
                </a:cxn>
                <a:cxn ang="0">
                  <a:pos x="194" y="166"/>
                </a:cxn>
                <a:cxn ang="0">
                  <a:pos x="194" y="145"/>
                </a:cxn>
                <a:cxn ang="0">
                  <a:pos x="173" y="130"/>
                </a:cxn>
                <a:cxn ang="0">
                  <a:pos x="194" y="130"/>
                </a:cxn>
                <a:cxn ang="0">
                  <a:pos x="211" y="181"/>
                </a:cxn>
                <a:cxn ang="0">
                  <a:pos x="232" y="166"/>
                </a:cxn>
                <a:cxn ang="0">
                  <a:pos x="232" y="145"/>
                </a:cxn>
                <a:cxn ang="0">
                  <a:pos x="211" y="130"/>
                </a:cxn>
                <a:cxn ang="0">
                  <a:pos x="232" y="130"/>
                </a:cxn>
              </a:cxnLst>
              <a:rect l="0" t="0" r="r" b="b"/>
              <a:pathLst>
                <a:path w="251" h="266">
                  <a:moveTo>
                    <a:pt x="134" y="75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39" y="266"/>
                  </a:lnTo>
                  <a:lnTo>
                    <a:pt x="39" y="237"/>
                  </a:lnTo>
                  <a:lnTo>
                    <a:pt x="96" y="237"/>
                  </a:lnTo>
                  <a:lnTo>
                    <a:pt x="96" y="266"/>
                  </a:lnTo>
                  <a:lnTo>
                    <a:pt x="251" y="266"/>
                  </a:lnTo>
                  <a:lnTo>
                    <a:pt x="251" y="75"/>
                  </a:lnTo>
                  <a:lnTo>
                    <a:pt x="134" y="75"/>
                  </a:lnTo>
                  <a:close/>
                  <a:moveTo>
                    <a:pt x="41" y="203"/>
                  </a:moveTo>
                  <a:lnTo>
                    <a:pt x="17" y="203"/>
                  </a:lnTo>
                  <a:lnTo>
                    <a:pt x="17" y="181"/>
                  </a:lnTo>
                  <a:lnTo>
                    <a:pt x="41" y="181"/>
                  </a:lnTo>
                  <a:lnTo>
                    <a:pt x="41" y="203"/>
                  </a:lnTo>
                  <a:close/>
                  <a:moveTo>
                    <a:pt x="41" y="166"/>
                  </a:moveTo>
                  <a:lnTo>
                    <a:pt x="17" y="166"/>
                  </a:lnTo>
                  <a:lnTo>
                    <a:pt x="17" y="145"/>
                  </a:lnTo>
                  <a:lnTo>
                    <a:pt x="41" y="145"/>
                  </a:lnTo>
                  <a:lnTo>
                    <a:pt x="41" y="166"/>
                  </a:lnTo>
                  <a:close/>
                  <a:moveTo>
                    <a:pt x="41" y="130"/>
                  </a:moveTo>
                  <a:lnTo>
                    <a:pt x="17" y="130"/>
                  </a:lnTo>
                  <a:lnTo>
                    <a:pt x="17" y="109"/>
                  </a:lnTo>
                  <a:lnTo>
                    <a:pt x="41" y="109"/>
                  </a:lnTo>
                  <a:lnTo>
                    <a:pt x="41" y="130"/>
                  </a:lnTo>
                  <a:close/>
                  <a:moveTo>
                    <a:pt x="41" y="94"/>
                  </a:moveTo>
                  <a:lnTo>
                    <a:pt x="17" y="94"/>
                  </a:lnTo>
                  <a:lnTo>
                    <a:pt x="17" y="73"/>
                  </a:lnTo>
                  <a:lnTo>
                    <a:pt x="41" y="73"/>
                  </a:lnTo>
                  <a:lnTo>
                    <a:pt x="41" y="94"/>
                  </a:lnTo>
                  <a:close/>
                  <a:moveTo>
                    <a:pt x="41" y="58"/>
                  </a:moveTo>
                  <a:lnTo>
                    <a:pt x="17" y="58"/>
                  </a:lnTo>
                  <a:lnTo>
                    <a:pt x="17" y="37"/>
                  </a:lnTo>
                  <a:lnTo>
                    <a:pt x="41" y="37"/>
                  </a:lnTo>
                  <a:lnTo>
                    <a:pt x="41" y="58"/>
                  </a:lnTo>
                  <a:close/>
                  <a:moveTo>
                    <a:pt x="79" y="203"/>
                  </a:moveTo>
                  <a:lnTo>
                    <a:pt x="56" y="203"/>
                  </a:lnTo>
                  <a:lnTo>
                    <a:pt x="56" y="181"/>
                  </a:lnTo>
                  <a:lnTo>
                    <a:pt x="79" y="181"/>
                  </a:lnTo>
                  <a:lnTo>
                    <a:pt x="79" y="203"/>
                  </a:lnTo>
                  <a:close/>
                  <a:moveTo>
                    <a:pt x="79" y="166"/>
                  </a:moveTo>
                  <a:lnTo>
                    <a:pt x="56" y="166"/>
                  </a:lnTo>
                  <a:lnTo>
                    <a:pt x="56" y="145"/>
                  </a:lnTo>
                  <a:lnTo>
                    <a:pt x="79" y="145"/>
                  </a:lnTo>
                  <a:lnTo>
                    <a:pt x="79" y="166"/>
                  </a:lnTo>
                  <a:close/>
                  <a:moveTo>
                    <a:pt x="79" y="130"/>
                  </a:moveTo>
                  <a:lnTo>
                    <a:pt x="56" y="130"/>
                  </a:lnTo>
                  <a:lnTo>
                    <a:pt x="56" y="109"/>
                  </a:lnTo>
                  <a:lnTo>
                    <a:pt x="79" y="109"/>
                  </a:lnTo>
                  <a:lnTo>
                    <a:pt x="79" y="130"/>
                  </a:lnTo>
                  <a:close/>
                  <a:moveTo>
                    <a:pt x="79" y="94"/>
                  </a:moveTo>
                  <a:lnTo>
                    <a:pt x="56" y="94"/>
                  </a:lnTo>
                  <a:lnTo>
                    <a:pt x="56" y="73"/>
                  </a:lnTo>
                  <a:lnTo>
                    <a:pt x="79" y="73"/>
                  </a:lnTo>
                  <a:lnTo>
                    <a:pt x="79" y="94"/>
                  </a:lnTo>
                  <a:close/>
                  <a:moveTo>
                    <a:pt x="79" y="58"/>
                  </a:moveTo>
                  <a:lnTo>
                    <a:pt x="56" y="58"/>
                  </a:lnTo>
                  <a:lnTo>
                    <a:pt x="56" y="37"/>
                  </a:lnTo>
                  <a:lnTo>
                    <a:pt x="79" y="37"/>
                  </a:lnTo>
                  <a:lnTo>
                    <a:pt x="79" y="58"/>
                  </a:lnTo>
                  <a:close/>
                  <a:moveTo>
                    <a:pt x="117" y="203"/>
                  </a:moveTo>
                  <a:lnTo>
                    <a:pt x="94" y="203"/>
                  </a:lnTo>
                  <a:lnTo>
                    <a:pt x="94" y="181"/>
                  </a:lnTo>
                  <a:lnTo>
                    <a:pt x="117" y="181"/>
                  </a:lnTo>
                  <a:lnTo>
                    <a:pt x="117" y="203"/>
                  </a:lnTo>
                  <a:close/>
                  <a:moveTo>
                    <a:pt x="117" y="166"/>
                  </a:moveTo>
                  <a:lnTo>
                    <a:pt x="94" y="166"/>
                  </a:lnTo>
                  <a:lnTo>
                    <a:pt x="94" y="145"/>
                  </a:lnTo>
                  <a:lnTo>
                    <a:pt x="117" y="145"/>
                  </a:lnTo>
                  <a:lnTo>
                    <a:pt x="117" y="166"/>
                  </a:lnTo>
                  <a:close/>
                  <a:moveTo>
                    <a:pt x="117" y="130"/>
                  </a:moveTo>
                  <a:lnTo>
                    <a:pt x="94" y="130"/>
                  </a:lnTo>
                  <a:lnTo>
                    <a:pt x="94" y="109"/>
                  </a:lnTo>
                  <a:lnTo>
                    <a:pt x="117" y="109"/>
                  </a:lnTo>
                  <a:lnTo>
                    <a:pt x="117" y="130"/>
                  </a:lnTo>
                  <a:close/>
                  <a:moveTo>
                    <a:pt x="117" y="73"/>
                  </a:moveTo>
                  <a:lnTo>
                    <a:pt x="117" y="94"/>
                  </a:lnTo>
                  <a:lnTo>
                    <a:pt x="94" y="94"/>
                  </a:lnTo>
                  <a:lnTo>
                    <a:pt x="94" y="73"/>
                  </a:lnTo>
                  <a:lnTo>
                    <a:pt x="117" y="73"/>
                  </a:lnTo>
                  <a:lnTo>
                    <a:pt x="117" y="73"/>
                  </a:lnTo>
                  <a:close/>
                  <a:moveTo>
                    <a:pt x="117" y="58"/>
                  </a:moveTo>
                  <a:lnTo>
                    <a:pt x="94" y="58"/>
                  </a:lnTo>
                  <a:lnTo>
                    <a:pt x="94" y="37"/>
                  </a:lnTo>
                  <a:lnTo>
                    <a:pt x="117" y="37"/>
                  </a:lnTo>
                  <a:lnTo>
                    <a:pt x="117" y="58"/>
                  </a:lnTo>
                  <a:close/>
                  <a:moveTo>
                    <a:pt x="156" y="203"/>
                  </a:moveTo>
                  <a:lnTo>
                    <a:pt x="134" y="203"/>
                  </a:lnTo>
                  <a:lnTo>
                    <a:pt x="134" y="181"/>
                  </a:lnTo>
                  <a:lnTo>
                    <a:pt x="156" y="181"/>
                  </a:lnTo>
                  <a:lnTo>
                    <a:pt x="156" y="203"/>
                  </a:lnTo>
                  <a:close/>
                  <a:moveTo>
                    <a:pt x="156" y="166"/>
                  </a:moveTo>
                  <a:lnTo>
                    <a:pt x="134" y="166"/>
                  </a:lnTo>
                  <a:lnTo>
                    <a:pt x="134" y="145"/>
                  </a:lnTo>
                  <a:lnTo>
                    <a:pt x="156" y="145"/>
                  </a:lnTo>
                  <a:lnTo>
                    <a:pt x="156" y="166"/>
                  </a:lnTo>
                  <a:close/>
                  <a:moveTo>
                    <a:pt x="156" y="130"/>
                  </a:moveTo>
                  <a:lnTo>
                    <a:pt x="134" y="130"/>
                  </a:lnTo>
                  <a:lnTo>
                    <a:pt x="134" y="109"/>
                  </a:lnTo>
                  <a:lnTo>
                    <a:pt x="156" y="109"/>
                  </a:lnTo>
                  <a:lnTo>
                    <a:pt x="156" y="130"/>
                  </a:lnTo>
                  <a:close/>
                  <a:moveTo>
                    <a:pt x="194" y="203"/>
                  </a:moveTo>
                  <a:lnTo>
                    <a:pt x="173" y="203"/>
                  </a:lnTo>
                  <a:lnTo>
                    <a:pt x="173" y="181"/>
                  </a:lnTo>
                  <a:lnTo>
                    <a:pt x="194" y="181"/>
                  </a:lnTo>
                  <a:lnTo>
                    <a:pt x="194" y="203"/>
                  </a:lnTo>
                  <a:close/>
                  <a:moveTo>
                    <a:pt x="194" y="166"/>
                  </a:moveTo>
                  <a:lnTo>
                    <a:pt x="173" y="166"/>
                  </a:lnTo>
                  <a:lnTo>
                    <a:pt x="173" y="145"/>
                  </a:lnTo>
                  <a:lnTo>
                    <a:pt x="194" y="145"/>
                  </a:lnTo>
                  <a:lnTo>
                    <a:pt x="194" y="166"/>
                  </a:lnTo>
                  <a:close/>
                  <a:moveTo>
                    <a:pt x="194" y="130"/>
                  </a:moveTo>
                  <a:lnTo>
                    <a:pt x="173" y="130"/>
                  </a:lnTo>
                  <a:lnTo>
                    <a:pt x="173" y="109"/>
                  </a:lnTo>
                  <a:lnTo>
                    <a:pt x="194" y="109"/>
                  </a:lnTo>
                  <a:lnTo>
                    <a:pt x="194" y="130"/>
                  </a:lnTo>
                  <a:close/>
                  <a:moveTo>
                    <a:pt x="232" y="203"/>
                  </a:moveTo>
                  <a:lnTo>
                    <a:pt x="211" y="203"/>
                  </a:lnTo>
                  <a:lnTo>
                    <a:pt x="211" y="181"/>
                  </a:lnTo>
                  <a:lnTo>
                    <a:pt x="232" y="181"/>
                  </a:lnTo>
                  <a:lnTo>
                    <a:pt x="232" y="203"/>
                  </a:lnTo>
                  <a:close/>
                  <a:moveTo>
                    <a:pt x="232" y="166"/>
                  </a:moveTo>
                  <a:lnTo>
                    <a:pt x="211" y="166"/>
                  </a:lnTo>
                  <a:lnTo>
                    <a:pt x="211" y="145"/>
                  </a:lnTo>
                  <a:lnTo>
                    <a:pt x="232" y="145"/>
                  </a:lnTo>
                  <a:lnTo>
                    <a:pt x="232" y="166"/>
                  </a:lnTo>
                  <a:close/>
                  <a:moveTo>
                    <a:pt x="232" y="130"/>
                  </a:moveTo>
                  <a:lnTo>
                    <a:pt x="211" y="130"/>
                  </a:lnTo>
                  <a:lnTo>
                    <a:pt x="211" y="109"/>
                  </a:lnTo>
                  <a:lnTo>
                    <a:pt x="232" y="109"/>
                  </a:lnTo>
                  <a:lnTo>
                    <a:pt x="232" y="13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78"/>
            <p:cNvSpPr>
              <a:spLocks noEditPoints="1"/>
            </p:cNvSpPr>
            <p:nvPr/>
          </p:nvSpPr>
          <p:spPr bwMode="auto">
            <a:xfrm>
              <a:off x="1548951" y="3817397"/>
              <a:ext cx="505067" cy="53971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34" y="219"/>
                </a:cxn>
                <a:cxn ang="0">
                  <a:pos x="304" y="32"/>
                </a:cxn>
                <a:cxn ang="0">
                  <a:pos x="268" y="219"/>
                </a:cxn>
                <a:cxn ang="0">
                  <a:pos x="236" y="32"/>
                </a:cxn>
                <a:cxn ang="0">
                  <a:pos x="198" y="219"/>
                </a:cxn>
                <a:cxn ang="0">
                  <a:pos x="0" y="405"/>
                </a:cxn>
                <a:cxn ang="0">
                  <a:pos x="379" y="219"/>
                </a:cxn>
                <a:cxn ang="0">
                  <a:pos x="41" y="349"/>
                </a:cxn>
                <a:cxn ang="0">
                  <a:pos x="21" y="332"/>
                </a:cxn>
                <a:cxn ang="0">
                  <a:pos x="41" y="349"/>
                </a:cxn>
                <a:cxn ang="0">
                  <a:pos x="21" y="313"/>
                </a:cxn>
                <a:cxn ang="0">
                  <a:pos x="41" y="296"/>
                </a:cxn>
                <a:cxn ang="0">
                  <a:pos x="41" y="277"/>
                </a:cxn>
                <a:cxn ang="0">
                  <a:pos x="21" y="260"/>
                </a:cxn>
                <a:cxn ang="0">
                  <a:pos x="41" y="277"/>
                </a:cxn>
                <a:cxn ang="0">
                  <a:pos x="60" y="349"/>
                </a:cxn>
                <a:cxn ang="0">
                  <a:pos x="81" y="332"/>
                </a:cxn>
                <a:cxn ang="0">
                  <a:pos x="81" y="313"/>
                </a:cxn>
                <a:cxn ang="0">
                  <a:pos x="60" y="296"/>
                </a:cxn>
                <a:cxn ang="0">
                  <a:pos x="81" y="313"/>
                </a:cxn>
                <a:cxn ang="0">
                  <a:pos x="60" y="277"/>
                </a:cxn>
                <a:cxn ang="0">
                  <a:pos x="81" y="260"/>
                </a:cxn>
                <a:cxn ang="0">
                  <a:pos x="119" y="349"/>
                </a:cxn>
                <a:cxn ang="0">
                  <a:pos x="100" y="332"/>
                </a:cxn>
                <a:cxn ang="0">
                  <a:pos x="119" y="349"/>
                </a:cxn>
                <a:cxn ang="0">
                  <a:pos x="100" y="313"/>
                </a:cxn>
                <a:cxn ang="0">
                  <a:pos x="119" y="296"/>
                </a:cxn>
                <a:cxn ang="0">
                  <a:pos x="119" y="277"/>
                </a:cxn>
                <a:cxn ang="0">
                  <a:pos x="100" y="260"/>
                </a:cxn>
                <a:cxn ang="0">
                  <a:pos x="119" y="277"/>
                </a:cxn>
                <a:cxn ang="0">
                  <a:pos x="138" y="349"/>
                </a:cxn>
                <a:cxn ang="0">
                  <a:pos x="158" y="332"/>
                </a:cxn>
                <a:cxn ang="0">
                  <a:pos x="158" y="313"/>
                </a:cxn>
                <a:cxn ang="0">
                  <a:pos x="138" y="296"/>
                </a:cxn>
                <a:cxn ang="0">
                  <a:pos x="158" y="313"/>
                </a:cxn>
                <a:cxn ang="0">
                  <a:pos x="138" y="277"/>
                </a:cxn>
                <a:cxn ang="0">
                  <a:pos x="158" y="260"/>
                </a:cxn>
              </a:cxnLst>
              <a:rect l="0" t="0" r="r" b="b"/>
              <a:pathLst>
                <a:path w="379" h="405">
                  <a:moveTo>
                    <a:pt x="379" y="219"/>
                  </a:moveTo>
                  <a:lnTo>
                    <a:pt x="373" y="0"/>
                  </a:lnTo>
                  <a:lnTo>
                    <a:pt x="341" y="0"/>
                  </a:lnTo>
                  <a:lnTo>
                    <a:pt x="334" y="219"/>
                  </a:lnTo>
                  <a:lnTo>
                    <a:pt x="311" y="219"/>
                  </a:lnTo>
                  <a:lnTo>
                    <a:pt x="304" y="32"/>
                  </a:lnTo>
                  <a:lnTo>
                    <a:pt x="275" y="32"/>
                  </a:lnTo>
                  <a:lnTo>
                    <a:pt x="268" y="219"/>
                  </a:lnTo>
                  <a:lnTo>
                    <a:pt x="243" y="219"/>
                  </a:lnTo>
                  <a:lnTo>
                    <a:pt x="236" y="32"/>
                  </a:lnTo>
                  <a:lnTo>
                    <a:pt x="204" y="32"/>
                  </a:lnTo>
                  <a:lnTo>
                    <a:pt x="198" y="219"/>
                  </a:lnTo>
                  <a:lnTo>
                    <a:pt x="0" y="219"/>
                  </a:lnTo>
                  <a:lnTo>
                    <a:pt x="0" y="405"/>
                  </a:lnTo>
                  <a:lnTo>
                    <a:pt x="379" y="405"/>
                  </a:lnTo>
                  <a:lnTo>
                    <a:pt x="379" y="219"/>
                  </a:lnTo>
                  <a:lnTo>
                    <a:pt x="379" y="219"/>
                  </a:lnTo>
                  <a:close/>
                  <a:moveTo>
                    <a:pt x="41" y="349"/>
                  </a:moveTo>
                  <a:lnTo>
                    <a:pt x="21" y="349"/>
                  </a:lnTo>
                  <a:lnTo>
                    <a:pt x="21" y="332"/>
                  </a:lnTo>
                  <a:lnTo>
                    <a:pt x="41" y="332"/>
                  </a:lnTo>
                  <a:lnTo>
                    <a:pt x="41" y="349"/>
                  </a:lnTo>
                  <a:close/>
                  <a:moveTo>
                    <a:pt x="41" y="313"/>
                  </a:moveTo>
                  <a:lnTo>
                    <a:pt x="21" y="313"/>
                  </a:lnTo>
                  <a:lnTo>
                    <a:pt x="21" y="296"/>
                  </a:lnTo>
                  <a:lnTo>
                    <a:pt x="41" y="296"/>
                  </a:lnTo>
                  <a:lnTo>
                    <a:pt x="41" y="313"/>
                  </a:lnTo>
                  <a:close/>
                  <a:moveTo>
                    <a:pt x="41" y="277"/>
                  </a:moveTo>
                  <a:lnTo>
                    <a:pt x="21" y="277"/>
                  </a:lnTo>
                  <a:lnTo>
                    <a:pt x="21" y="260"/>
                  </a:lnTo>
                  <a:lnTo>
                    <a:pt x="41" y="260"/>
                  </a:lnTo>
                  <a:lnTo>
                    <a:pt x="41" y="277"/>
                  </a:lnTo>
                  <a:close/>
                  <a:moveTo>
                    <a:pt x="81" y="349"/>
                  </a:moveTo>
                  <a:lnTo>
                    <a:pt x="60" y="349"/>
                  </a:lnTo>
                  <a:lnTo>
                    <a:pt x="60" y="332"/>
                  </a:lnTo>
                  <a:lnTo>
                    <a:pt x="81" y="332"/>
                  </a:lnTo>
                  <a:lnTo>
                    <a:pt x="81" y="349"/>
                  </a:lnTo>
                  <a:close/>
                  <a:moveTo>
                    <a:pt x="81" y="313"/>
                  </a:moveTo>
                  <a:lnTo>
                    <a:pt x="60" y="313"/>
                  </a:lnTo>
                  <a:lnTo>
                    <a:pt x="60" y="296"/>
                  </a:lnTo>
                  <a:lnTo>
                    <a:pt x="81" y="296"/>
                  </a:lnTo>
                  <a:lnTo>
                    <a:pt x="81" y="313"/>
                  </a:lnTo>
                  <a:close/>
                  <a:moveTo>
                    <a:pt x="81" y="277"/>
                  </a:moveTo>
                  <a:lnTo>
                    <a:pt x="60" y="277"/>
                  </a:lnTo>
                  <a:lnTo>
                    <a:pt x="60" y="260"/>
                  </a:lnTo>
                  <a:lnTo>
                    <a:pt x="81" y="260"/>
                  </a:lnTo>
                  <a:lnTo>
                    <a:pt x="81" y="277"/>
                  </a:lnTo>
                  <a:close/>
                  <a:moveTo>
                    <a:pt x="119" y="349"/>
                  </a:moveTo>
                  <a:lnTo>
                    <a:pt x="100" y="349"/>
                  </a:lnTo>
                  <a:lnTo>
                    <a:pt x="100" y="332"/>
                  </a:lnTo>
                  <a:lnTo>
                    <a:pt x="119" y="332"/>
                  </a:lnTo>
                  <a:lnTo>
                    <a:pt x="119" y="349"/>
                  </a:lnTo>
                  <a:close/>
                  <a:moveTo>
                    <a:pt x="119" y="313"/>
                  </a:moveTo>
                  <a:lnTo>
                    <a:pt x="100" y="313"/>
                  </a:lnTo>
                  <a:lnTo>
                    <a:pt x="100" y="296"/>
                  </a:lnTo>
                  <a:lnTo>
                    <a:pt x="119" y="296"/>
                  </a:lnTo>
                  <a:lnTo>
                    <a:pt x="119" y="313"/>
                  </a:lnTo>
                  <a:close/>
                  <a:moveTo>
                    <a:pt x="119" y="277"/>
                  </a:moveTo>
                  <a:lnTo>
                    <a:pt x="100" y="277"/>
                  </a:lnTo>
                  <a:lnTo>
                    <a:pt x="100" y="260"/>
                  </a:lnTo>
                  <a:lnTo>
                    <a:pt x="119" y="260"/>
                  </a:lnTo>
                  <a:lnTo>
                    <a:pt x="119" y="277"/>
                  </a:lnTo>
                  <a:close/>
                  <a:moveTo>
                    <a:pt x="158" y="349"/>
                  </a:moveTo>
                  <a:lnTo>
                    <a:pt x="138" y="349"/>
                  </a:lnTo>
                  <a:lnTo>
                    <a:pt x="138" y="332"/>
                  </a:lnTo>
                  <a:lnTo>
                    <a:pt x="158" y="332"/>
                  </a:lnTo>
                  <a:lnTo>
                    <a:pt x="158" y="349"/>
                  </a:lnTo>
                  <a:close/>
                  <a:moveTo>
                    <a:pt x="158" y="313"/>
                  </a:moveTo>
                  <a:lnTo>
                    <a:pt x="138" y="313"/>
                  </a:lnTo>
                  <a:lnTo>
                    <a:pt x="138" y="296"/>
                  </a:lnTo>
                  <a:lnTo>
                    <a:pt x="158" y="296"/>
                  </a:lnTo>
                  <a:lnTo>
                    <a:pt x="158" y="313"/>
                  </a:lnTo>
                  <a:close/>
                  <a:moveTo>
                    <a:pt x="158" y="277"/>
                  </a:moveTo>
                  <a:lnTo>
                    <a:pt x="138" y="277"/>
                  </a:lnTo>
                  <a:lnTo>
                    <a:pt x="138" y="260"/>
                  </a:lnTo>
                  <a:lnTo>
                    <a:pt x="158" y="260"/>
                  </a:lnTo>
                  <a:lnTo>
                    <a:pt x="158" y="27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49"/>
            <p:cNvSpPr>
              <a:spLocks noEditPoints="1"/>
            </p:cNvSpPr>
            <p:nvPr/>
          </p:nvSpPr>
          <p:spPr bwMode="auto">
            <a:xfrm>
              <a:off x="1548952" y="4676107"/>
              <a:ext cx="505066" cy="425128"/>
            </a:xfrm>
            <a:custGeom>
              <a:avLst/>
              <a:gdLst/>
              <a:ahLst/>
              <a:cxnLst>
                <a:cxn ang="0">
                  <a:pos x="159" y="351"/>
                </a:cxn>
                <a:cxn ang="0">
                  <a:pos x="260" y="351"/>
                </a:cxn>
                <a:cxn ang="0">
                  <a:pos x="0" y="0"/>
                </a:cxn>
                <a:cxn ang="0">
                  <a:pos x="30" y="297"/>
                </a:cxn>
                <a:cxn ang="0">
                  <a:pos x="68" y="274"/>
                </a:cxn>
                <a:cxn ang="0">
                  <a:pos x="68" y="236"/>
                </a:cxn>
                <a:cxn ang="0">
                  <a:pos x="30" y="215"/>
                </a:cxn>
                <a:cxn ang="0">
                  <a:pos x="68" y="215"/>
                </a:cxn>
                <a:cxn ang="0">
                  <a:pos x="30" y="117"/>
                </a:cxn>
                <a:cxn ang="0">
                  <a:pos x="68" y="95"/>
                </a:cxn>
                <a:cxn ang="0">
                  <a:pos x="68" y="58"/>
                </a:cxn>
                <a:cxn ang="0">
                  <a:pos x="94" y="335"/>
                </a:cxn>
                <a:cxn ang="0">
                  <a:pos x="132" y="335"/>
                </a:cxn>
                <a:cxn ang="0">
                  <a:pos x="94" y="236"/>
                </a:cxn>
                <a:cxn ang="0">
                  <a:pos x="132" y="215"/>
                </a:cxn>
                <a:cxn ang="0">
                  <a:pos x="132" y="177"/>
                </a:cxn>
                <a:cxn ang="0">
                  <a:pos x="94" y="154"/>
                </a:cxn>
                <a:cxn ang="0">
                  <a:pos x="132" y="154"/>
                </a:cxn>
                <a:cxn ang="0">
                  <a:pos x="94" y="58"/>
                </a:cxn>
                <a:cxn ang="0">
                  <a:pos x="194" y="274"/>
                </a:cxn>
                <a:cxn ang="0">
                  <a:pos x="194" y="236"/>
                </a:cxn>
                <a:cxn ang="0">
                  <a:pos x="157" y="215"/>
                </a:cxn>
                <a:cxn ang="0">
                  <a:pos x="194" y="215"/>
                </a:cxn>
                <a:cxn ang="0">
                  <a:pos x="157" y="154"/>
                </a:cxn>
                <a:cxn ang="0">
                  <a:pos x="194" y="118"/>
                </a:cxn>
                <a:cxn ang="0">
                  <a:pos x="157" y="58"/>
                </a:cxn>
                <a:cxn ang="0">
                  <a:pos x="260" y="274"/>
                </a:cxn>
                <a:cxn ang="0">
                  <a:pos x="260" y="238"/>
                </a:cxn>
                <a:cxn ang="0">
                  <a:pos x="223" y="215"/>
                </a:cxn>
                <a:cxn ang="0">
                  <a:pos x="260" y="215"/>
                </a:cxn>
                <a:cxn ang="0">
                  <a:pos x="223" y="117"/>
                </a:cxn>
                <a:cxn ang="0">
                  <a:pos x="260" y="95"/>
                </a:cxn>
                <a:cxn ang="0">
                  <a:pos x="260" y="58"/>
                </a:cxn>
                <a:cxn ang="0">
                  <a:pos x="323" y="58"/>
                </a:cxn>
                <a:cxn ang="0">
                  <a:pos x="285" y="58"/>
                </a:cxn>
                <a:cxn ang="0">
                  <a:pos x="323" y="118"/>
                </a:cxn>
                <a:cxn ang="0">
                  <a:pos x="285" y="117"/>
                </a:cxn>
                <a:cxn ang="0">
                  <a:pos x="287" y="297"/>
                </a:cxn>
                <a:cxn ang="0">
                  <a:pos x="325" y="274"/>
                </a:cxn>
                <a:cxn ang="0">
                  <a:pos x="325" y="238"/>
                </a:cxn>
                <a:cxn ang="0">
                  <a:pos x="287" y="215"/>
                </a:cxn>
                <a:cxn ang="0">
                  <a:pos x="325" y="215"/>
                </a:cxn>
                <a:cxn ang="0">
                  <a:pos x="350" y="297"/>
                </a:cxn>
                <a:cxn ang="0">
                  <a:pos x="387" y="274"/>
                </a:cxn>
                <a:cxn ang="0">
                  <a:pos x="387" y="238"/>
                </a:cxn>
                <a:cxn ang="0">
                  <a:pos x="350" y="215"/>
                </a:cxn>
                <a:cxn ang="0">
                  <a:pos x="387" y="215"/>
                </a:cxn>
                <a:cxn ang="0">
                  <a:pos x="350" y="117"/>
                </a:cxn>
                <a:cxn ang="0">
                  <a:pos x="387" y="95"/>
                </a:cxn>
                <a:cxn ang="0">
                  <a:pos x="387" y="58"/>
                </a:cxn>
              </a:cxnLst>
              <a:rect l="0" t="0" r="r" b="b"/>
              <a:pathLst>
                <a:path w="417" h="351">
                  <a:moveTo>
                    <a:pt x="0" y="0"/>
                  </a:moveTo>
                  <a:lnTo>
                    <a:pt x="0" y="351"/>
                  </a:lnTo>
                  <a:lnTo>
                    <a:pt x="159" y="351"/>
                  </a:lnTo>
                  <a:lnTo>
                    <a:pt x="159" y="297"/>
                  </a:lnTo>
                  <a:lnTo>
                    <a:pt x="260" y="297"/>
                  </a:lnTo>
                  <a:lnTo>
                    <a:pt x="260" y="351"/>
                  </a:lnTo>
                  <a:lnTo>
                    <a:pt x="417" y="351"/>
                  </a:lnTo>
                  <a:lnTo>
                    <a:pt x="417" y="0"/>
                  </a:lnTo>
                  <a:lnTo>
                    <a:pt x="0" y="0"/>
                  </a:lnTo>
                  <a:close/>
                  <a:moveTo>
                    <a:pt x="68" y="335"/>
                  </a:moveTo>
                  <a:lnTo>
                    <a:pt x="30" y="335"/>
                  </a:lnTo>
                  <a:lnTo>
                    <a:pt x="30" y="297"/>
                  </a:lnTo>
                  <a:lnTo>
                    <a:pt x="68" y="297"/>
                  </a:lnTo>
                  <a:lnTo>
                    <a:pt x="68" y="335"/>
                  </a:lnTo>
                  <a:close/>
                  <a:moveTo>
                    <a:pt x="68" y="274"/>
                  </a:moveTo>
                  <a:lnTo>
                    <a:pt x="30" y="274"/>
                  </a:lnTo>
                  <a:lnTo>
                    <a:pt x="30" y="236"/>
                  </a:lnTo>
                  <a:lnTo>
                    <a:pt x="68" y="236"/>
                  </a:lnTo>
                  <a:lnTo>
                    <a:pt x="68" y="274"/>
                  </a:lnTo>
                  <a:close/>
                  <a:moveTo>
                    <a:pt x="68" y="215"/>
                  </a:moveTo>
                  <a:lnTo>
                    <a:pt x="30" y="215"/>
                  </a:lnTo>
                  <a:lnTo>
                    <a:pt x="30" y="177"/>
                  </a:lnTo>
                  <a:lnTo>
                    <a:pt x="68" y="177"/>
                  </a:lnTo>
                  <a:lnTo>
                    <a:pt x="68" y="215"/>
                  </a:lnTo>
                  <a:close/>
                  <a:moveTo>
                    <a:pt x="68" y="154"/>
                  </a:moveTo>
                  <a:lnTo>
                    <a:pt x="30" y="154"/>
                  </a:lnTo>
                  <a:lnTo>
                    <a:pt x="30" y="117"/>
                  </a:lnTo>
                  <a:lnTo>
                    <a:pt x="68" y="117"/>
                  </a:lnTo>
                  <a:lnTo>
                    <a:pt x="68" y="154"/>
                  </a:lnTo>
                  <a:close/>
                  <a:moveTo>
                    <a:pt x="68" y="95"/>
                  </a:moveTo>
                  <a:lnTo>
                    <a:pt x="30" y="95"/>
                  </a:lnTo>
                  <a:lnTo>
                    <a:pt x="30" y="58"/>
                  </a:lnTo>
                  <a:lnTo>
                    <a:pt x="68" y="58"/>
                  </a:lnTo>
                  <a:lnTo>
                    <a:pt x="68" y="95"/>
                  </a:lnTo>
                  <a:close/>
                  <a:moveTo>
                    <a:pt x="132" y="335"/>
                  </a:moveTo>
                  <a:lnTo>
                    <a:pt x="94" y="335"/>
                  </a:lnTo>
                  <a:lnTo>
                    <a:pt x="94" y="297"/>
                  </a:lnTo>
                  <a:lnTo>
                    <a:pt x="132" y="297"/>
                  </a:lnTo>
                  <a:lnTo>
                    <a:pt x="132" y="335"/>
                  </a:lnTo>
                  <a:close/>
                  <a:moveTo>
                    <a:pt x="132" y="274"/>
                  </a:moveTo>
                  <a:lnTo>
                    <a:pt x="94" y="274"/>
                  </a:lnTo>
                  <a:lnTo>
                    <a:pt x="94" y="236"/>
                  </a:lnTo>
                  <a:lnTo>
                    <a:pt x="132" y="236"/>
                  </a:lnTo>
                  <a:lnTo>
                    <a:pt x="132" y="274"/>
                  </a:lnTo>
                  <a:close/>
                  <a:moveTo>
                    <a:pt x="132" y="215"/>
                  </a:moveTo>
                  <a:lnTo>
                    <a:pt x="94" y="215"/>
                  </a:lnTo>
                  <a:lnTo>
                    <a:pt x="94" y="177"/>
                  </a:lnTo>
                  <a:lnTo>
                    <a:pt x="132" y="177"/>
                  </a:lnTo>
                  <a:lnTo>
                    <a:pt x="132" y="215"/>
                  </a:lnTo>
                  <a:close/>
                  <a:moveTo>
                    <a:pt x="132" y="154"/>
                  </a:moveTo>
                  <a:lnTo>
                    <a:pt x="94" y="154"/>
                  </a:lnTo>
                  <a:lnTo>
                    <a:pt x="94" y="117"/>
                  </a:lnTo>
                  <a:lnTo>
                    <a:pt x="132" y="117"/>
                  </a:lnTo>
                  <a:lnTo>
                    <a:pt x="132" y="154"/>
                  </a:lnTo>
                  <a:close/>
                  <a:moveTo>
                    <a:pt x="132" y="95"/>
                  </a:moveTo>
                  <a:lnTo>
                    <a:pt x="94" y="95"/>
                  </a:lnTo>
                  <a:lnTo>
                    <a:pt x="94" y="58"/>
                  </a:lnTo>
                  <a:lnTo>
                    <a:pt x="132" y="58"/>
                  </a:lnTo>
                  <a:lnTo>
                    <a:pt x="132" y="95"/>
                  </a:lnTo>
                  <a:close/>
                  <a:moveTo>
                    <a:pt x="194" y="274"/>
                  </a:moveTo>
                  <a:lnTo>
                    <a:pt x="157" y="274"/>
                  </a:lnTo>
                  <a:lnTo>
                    <a:pt x="157" y="236"/>
                  </a:lnTo>
                  <a:lnTo>
                    <a:pt x="194" y="236"/>
                  </a:lnTo>
                  <a:lnTo>
                    <a:pt x="194" y="274"/>
                  </a:lnTo>
                  <a:close/>
                  <a:moveTo>
                    <a:pt x="194" y="215"/>
                  </a:moveTo>
                  <a:lnTo>
                    <a:pt x="157" y="215"/>
                  </a:lnTo>
                  <a:lnTo>
                    <a:pt x="157" y="177"/>
                  </a:lnTo>
                  <a:lnTo>
                    <a:pt x="194" y="177"/>
                  </a:lnTo>
                  <a:lnTo>
                    <a:pt x="194" y="215"/>
                  </a:lnTo>
                  <a:close/>
                  <a:moveTo>
                    <a:pt x="194" y="118"/>
                  </a:moveTo>
                  <a:lnTo>
                    <a:pt x="194" y="154"/>
                  </a:lnTo>
                  <a:lnTo>
                    <a:pt x="157" y="154"/>
                  </a:lnTo>
                  <a:lnTo>
                    <a:pt x="157" y="117"/>
                  </a:lnTo>
                  <a:lnTo>
                    <a:pt x="194" y="117"/>
                  </a:lnTo>
                  <a:lnTo>
                    <a:pt x="194" y="118"/>
                  </a:lnTo>
                  <a:close/>
                  <a:moveTo>
                    <a:pt x="194" y="95"/>
                  </a:moveTo>
                  <a:lnTo>
                    <a:pt x="157" y="95"/>
                  </a:lnTo>
                  <a:lnTo>
                    <a:pt x="157" y="58"/>
                  </a:lnTo>
                  <a:lnTo>
                    <a:pt x="194" y="58"/>
                  </a:lnTo>
                  <a:lnTo>
                    <a:pt x="194" y="95"/>
                  </a:lnTo>
                  <a:close/>
                  <a:moveTo>
                    <a:pt x="260" y="274"/>
                  </a:moveTo>
                  <a:lnTo>
                    <a:pt x="223" y="274"/>
                  </a:lnTo>
                  <a:lnTo>
                    <a:pt x="223" y="238"/>
                  </a:lnTo>
                  <a:lnTo>
                    <a:pt x="260" y="238"/>
                  </a:lnTo>
                  <a:lnTo>
                    <a:pt x="260" y="274"/>
                  </a:lnTo>
                  <a:close/>
                  <a:moveTo>
                    <a:pt x="260" y="215"/>
                  </a:moveTo>
                  <a:lnTo>
                    <a:pt x="223" y="215"/>
                  </a:lnTo>
                  <a:lnTo>
                    <a:pt x="223" y="177"/>
                  </a:lnTo>
                  <a:lnTo>
                    <a:pt x="260" y="177"/>
                  </a:lnTo>
                  <a:lnTo>
                    <a:pt x="260" y="215"/>
                  </a:lnTo>
                  <a:close/>
                  <a:moveTo>
                    <a:pt x="260" y="154"/>
                  </a:moveTo>
                  <a:lnTo>
                    <a:pt x="223" y="154"/>
                  </a:lnTo>
                  <a:lnTo>
                    <a:pt x="223" y="117"/>
                  </a:lnTo>
                  <a:lnTo>
                    <a:pt x="260" y="117"/>
                  </a:lnTo>
                  <a:lnTo>
                    <a:pt x="260" y="154"/>
                  </a:lnTo>
                  <a:close/>
                  <a:moveTo>
                    <a:pt x="260" y="95"/>
                  </a:moveTo>
                  <a:lnTo>
                    <a:pt x="223" y="95"/>
                  </a:lnTo>
                  <a:lnTo>
                    <a:pt x="223" y="58"/>
                  </a:lnTo>
                  <a:lnTo>
                    <a:pt x="260" y="58"/>
                  </a:lnTo>
                  <a:lnTo>
                    <a:pt x="260" y="95"/>
                  </a:lnTo>
                  <a:close/>
                  <a:moveTo>
                    <a:pt x="285" y="58"/>
                  </a:moveTo>
                  <a:lnTo>
                    <a:pt x="323" y="58"/>
                  </a:lnTo>
                  <a:lnTo>
                    <a:pt x="323" y="95"/>
                  </a:lnTo>
                  <a:lnTo>
                    <a:pt x="285" y="95"/>
                  </a:lnTo>
                  <a:lnTo>
                    <a:pt x="285" y="58"/>
                  </a:lnTo>
                  <a:close/>
                  <a:moveTo>
                    <a:pt x="285" y="117"/>
                  </a:moveTo>
                  <a:lnTo>
                    <a:pt x="323" y="117"/>
                  </a:lnTo>
                  <a:lnTo>
                    <a:pt x="323" y="118"/>
                  </a:lnTo>
                  <a:lnTo>
                    <a:pt x="323" y="154"/>
                  </a:lnTo>
                  <a:lnTo>
                    <a:pt x="285" y="154"/>
                  </a:lnTo>
                  <a:lnTo>
                    <a:pt x="285" y="117"/>
                  </a:lnTo>
                  <a:close/>
                  <a:moveTo>
                    <a:pt x="325" y="335"/>
                  </a:moveTo>
                  <a:lnTo>
                    <a:pt x="287" y="335"/>
                  </a:lnTo>
                  <a:lnTo>
                    <a:pt x="287" y="297"/>
                  </a:lnTo>
                  <a:lnTo>
                    <a:pt x="325" y="297"/>
                  </a:lnTo>
                  <a:lnTo>
                    <a:pt x="325" y="335"/>
                  </a:lnTo>
                  <a:close/>
                  <a:moveTo>
                    <a:pt x="325" y="274"/>
                  </a:moveTo>
                  <a:lnTo>
                    <a:pt x="287" y="274"/>
                  </a:lnTo>
                  <a:lnTo>
                    <a:pt x="287" y="238"/>
                  </a:lnTo>
                  <a:lnTo>
                    <a:pt x="325" y="238"/>
                  </a:lnTo>
                  <a:lnTo>
                    <a:pt x="325" y="274"/>
                  </a:lnTo>
                  <a:close/>
                  <a:moveTo>
                    <a:pt x="325" y="215"/>
                  </a:moveTo>
                  <a:lnTo>
                    <a:pt x="287" y="215"/>
                  </a:lnTo>
                  <a:lnTo>
                    <a:pt x="287" y="177"/>
                  </a:lnTo>
                  <a:lnTo>
                    <a:pt x="325" y="177"/>
                  </a:lnTo>
                  <a:lnTo>
                    <a:pt x="325" y="215"/>
                  </a:lnTo>
                  <a:close/>
                  <a:moveTo>
                    <a:pt x="387" y="335"/>
                  </a:moveTo>
                  <a:lnTo>
                    <a:pt x="350" y="335"/>
                  </a:lnTo>
                  <a:lnTo>
                    <a:pt x="350" y="297"/>
                  </a:lnTo>
                  <a:lnTo>
                    <a:pt x="387" y="297"/>
                  </a:lnTo>
                  <a:lnTo>
                    <a:pt x="387" y="335"/>
                  </a:lnTo>
                  <a:close/>
                  <a:moveTo>
                    <a:pt x="387" y="274"/>
                  </a:moveTo>
                  <a:lnTo>
                    <a:pt x="350" y="274"/>
                  </a:lnTo>
                  <a:lnTo>
                    <a:pt x="350" y="238"/>
                  </a:lnTo>
                  <a:lnTo>
                    <a:pt x="387" y="238"/>
                  </a:lnTo>
                  <a:lnTo>
                    <a:pt x="387" y="274"/>
                  </a:lnTo>
                  <a:close/>
                  <a:moveTo>
                    <a:pt x="387" y="215"/>
                  </a:moveTo>
                  <a:lnTo>
                    <a:pt x="350" y="215"/>
                  </a:lnTo>
                  <a:lnTo>
                    <a:pt x="350" y="177"/>
                  </a:lnTo>
                  <a:lnTo>
                    <a:pt x="387" y="177"/>
                  </a:lnTo>
                  <a:lnTo>
                    <a:pt x="387" y="215"/>
                  </a:lnTo>
                  <a:close/>
                  <a:moveTo>
                    <a:pt x="387" y="154"/>
                  </a:moveTo>
                  <a:lnTo>
                    <a:pt x="350" y="154"/>
                  </a:lnTo>
                  <a:lnTo>
                    <a:pt x="350" y="117"/>
                  </a:lnTo>
                  <a:lnTo>
                    <a:pt x="387" y="117"/>
                  </a:lnTo>
                  <a:lnTo>
                    <a:pt x="387" y="154"/>
                  </a:lnTo>
                  <a:close/>
                  <a:moveTo>
                    <a:pt x="387" y="95"/>
                  </a:moveTo>
                  <a:lnTo>
                    <a:pt x="350" y="95"/>
                  </a:lnTo>
                  <a:lnTo>
                    <a:pt x="350" y="58"/>
                  </a:lnTo>
                  <a:lnTo>
                    <a:pt x="387" y="58"/>
                  </a:lnTo>
                  <a:lnTo>
                    <a:pt x="387" y="9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53"/>
            <p:cNvSpPr>
              <a:spLocks noEditPoints="1"/>
            </p:cNvSpPr>
            <p:nvPr/>
          </p:nvSpPr>
          <p:spPr bwMode="auto">
            <a:xfrm>
              <a:off x="1548951" y="5340454"/>
              <a:ext cx="539070" cy="341073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248" y="53"/>
                </a:cxn>
                <a:cxn ang="0">
                  <a:pos x="248" y="53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123" y="53"/>
                </a:cxn>
                <a:cxn ang="0">
                  <a:pos x="123" y="53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0" y="53"/>
                </a:cxn>
                <a:cxn ang="0">
                  <a:pos x="0" y="236"/>
                </a:cxn>
                <a:cxn ang="0">
                  <a:pos x="373" y="236"/>
                </a:cxn>
                <a:cxn ang="0">
                  <a:pos x="373" y="53"/>
                </a:cxn>
                <a:cxn ang="0">
                  <a:pos x="373" y="0"/>
                </a:cxn>
                <a:cxn ang="0">
                  <a:pos x="373" y="0"/>
                </a:cxn>
                <a:cxn ang="0">
                  <a:pos x="111" y="205"/>
                </a:cxn>
                <a:cxn ang="0">
                  <a:pos x="25" y="205"/>
                </a:cxn>
                <a:cxn ang="0">
                  <a:pos x="25" y="166"/>
                </a:cxn>
                <a:cxn ang="0">
                  <a:pos x="111" y="166"/>
                </a:cxn>
                <a:cxn ang="0">
                  <a:pos x="111" y="205"/>
                </a:cxn>
                <a:cxn ang="0">
                  <a:pos x="111" y="150"/>
                </a:cxn>
                <a:cxn ang="0">
                  <a:pos x="25" y="150"/>
                </a:cxn>
                <a:cxn ang="0">
                  <a:pos x="25" y="112"/>
                </a:cxn>
                <a:cxn ang="0">
                  <a:pos x="111" y="112"/>
                </a:cxn>
                <a:cxn ang="0">
                  <a:pos x="111" y="150"/>
                </a:cxn>
                <a:cxn ang="0">
                  <a:pos x="227" y="205"/>
                </a:cxn>
                <a:cxn ang="0">
                  <a:pos x="143" y="205"/>
                </a:cxn>
                <a:cxn ang="0">
                  <a:pos x="143" y="166"/>
                </a:cxn>
                <a:cxn ang="0">
                  <a:pos x="227" y="166"/>
                </a:cxn>
                <a:cxn ang="0">
                  <a:pos x="227" y="205"/>
                </a:cxn>
                <a:cxn ang="0">
                  <a:pos x="227" y="150"/>
                </a:cxn>
                <a:cxn ang="0">
                  <a:pos x="143" y="150"/>
                </a:cxn>
                <a:cxn ang="0">
                  <a:pos x="143" y="112"/>
                </a:cxn>
                <a:cxn ang="0">
                  <a:pos x="227" y="112"/>
                </a:cxn>
                <a:cxn ang="0">
                  <a:pos x="227" y="150"/>
                </a:cxn>
                <a:cxn ang="0">
                  <a:pos x="343" y="205"/>
                </a:cxn>
                <a:cxn ang="0">
                  <a:pos x="259" y="205"/>
                </a:cxn>
                <a:cxn ang="0">
                  <a:pos x="259" y="166"/>
                </a:cxn>
                <a:cxn ang="0">
                  <a:pos x="343" y="166"/>
                </a:cxn>
                <a:cxn ang="0">
                  <a:pos x="343" y="205"/>
                </a:cxn>
                <a:cxn ang="0">
                  <a:pos x="343" y="150"/>
                </a:cxn>
                <a:cxn ang="0">
                  <a:pos x="259" y="150"/>
                </a:cxn>
                <a:cxn ang="0">
                  <a:pos x="259" y="112"/>
                </a:cxn>
                <a:cxn ang="0">
                  <a:pos x="343" y="112"/>
                </a:cxn>
                <a:cxn ang="0">
                  <a:pos x="343" y="150"/>
                </a:cxn>
              </a:cxnLst>
              <a:rect l="0" t="0" r="r" b="b"/>
              <a:pathLst>
                <a:path w="373" h="236">
                  <a:moveTo>
                    <a:pt x="373" y="0"/>
                  </a:moveTo>
                  <a:lnTo>
                    <a:pt x="248" y="53"/>
                  </a:lnTo>
                  <a:lnTo>
                    <a:pt x="248" y="53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0" y="53"/>
                  </a:lnTo>
                  <a:lnTo>
                    <a:pt x="0" y="236"/>
                  </a:lnTo>
                  <a:lnTo>
                    <a:pt x="373" y="236"/>
                  </a:lnTo>
                  <a:lnTo>
                    <a:pt x="373" y="53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111" y="205"/>
                  </a:moveTo>
                  <a:lnTo>
                    <a:pt x="25" y="205"/>
                  </a:lnTo>
                  <a:lnTo>
                    <a:pt x="25" y="166"/>
                  </a:lnTo>
                  <a:lnTo>
                    <a:pt x="111" y="166"/>
                  </a:lnTo>
                  <a:lnTo>
                    <a:pt x="111" y="205"/>
                  </a:lnTo>
                  <a:close/>
                  <a:moveTo>
                    <a:pt x="111" y="150"/>
                  </a:moveTo>
                  <a:lnTo>
                    <a:pt x="25" y="150"/>
                  </a:lnTo>
                  <a:lnTo>
                    <a:pt x="25" y="112"/>
                  </a:lnTo>
                  <a:lnTo>
                    <a:pt x="111" y="112"/>
                  </a:lnTo>
                  <a:lnTo>
                    <a:pt x="111" y="150"/>
                  </a:lnTo>
                  <a:close/>
                  <a:moveTo>
                    <a:pt x="227" y="205"/>
                  </a:moveTo>
                  <a:lnTo>
                    <a:pt x="143" y="205"/>
                  </a:lnTo>
                  <a:lnTo>
                    <a:pt x="143" y="166"/>
                  </a:lnTo>
                  <a:lnTo>
                    <a:pt x="227" y="166"/>
                  </a:lnTo>
                  <a:lnTo>
                    <a:pt x="227" y="205"/>
                  </a:lnTo>
                  <a:close/>
                  <a:moveTo>
                    <a:pt x="227" y="150"/>
                  </a:moveTo>
                  <a:lnTo>
                    <a:pt x="143" y="150"/>
                  </a:lnTo>
                  <a:lnTo>
                    <a:pt x="143" y="112"/>
                  </a:lnTo>
                  <a:lnTo>
                    <a:pt x="227" y="112"/>
                  </a:lnTo>
                  <a:lnTo>
                    <a:pt x="227" y="150"/>
                  </a:lnTo>
                  <a:close/>
                  <a:moveTo>
                    <a:pt x="343" y="205"/>
                  </a:moveTo>
                  <a:lnTo>
                    <a:pt x="259" y="205"/>
                  </a:lnTo>
                  <a:lnTo>
                    <a:pt x="259" y="166"/>
                  </a:lnTo>
                  <a:lnTo>
                    <a:pt x="343" y="166"/>
                  </a:lnTo>
                  <a:lnTo>
                    <a:pt x="343" y="205"/>
                  </a:lnTo>
                  <a:close/>
                  <a:moveTo>
                    <a:pt x="343" y="150"/>
                  </a:moveTo>
                  <a:lnTo>
                    <a:pt x="259" y="150"/>
                  </a:lnTo>
                  <a:lnTo>
                    <a:pt x="259" y="112"/>
                  </a:lnTo>
                  <a:lnTo>
                    <a:pt x="343" y="112"/>
                  </a:lnTo>
                  <a:lnTo>
                    <a:pt x="343" y="15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Left-Right Arrow 69"/>
          <p:cNvSpPr/>
          <p:nvPr/>
        </p:nvSpPr>
        <p:spPr>
          <a:xfrm rot="10800000">
            <a:off x="3556525" y="2141885"/>
            <a:ext cx="2363189" cy="782198"/>
          </a:xfrm>
          <a:prstGeom prst="leftRightArrow">
            <a:avLst/>
          </a:prstGeom>
          <a:solidFill>
            <a:srgbClr val="8064A2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4021314" y="2167224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Catalog Upload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Catalog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Change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Buyer Approval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" name="Left-Right Arrow 71"/>
          <p:cNvSpPr/>
          <p:nvPr/>
        </p:nvSpPr>
        <p:spPr>
          <a:xfrm rot="10800000">
            <a:off x="3500815" y="4651847"/>
            <a:ext cx="2363189" cy="782198"/>
          </a:xfrm>
          <a:prstGeom prst="leftRightArrow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4008485" y="4677186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Invoices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Invoice Status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Remittance Adv.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5" name="Right Arrow 74"/>
          <p:cNvSpPr/>
          <p:nvPr/>
        </p:nvSpPr>
        <p:spPr>
          <a:xfrm>
            <a:off x="3716255" y="5537134"/>
            <a:ext cx="2093920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4BACC6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ight Arrow 75"/>
          <p:cNvSpPr/>
          <p:nvPr/>
        </p:nvSpPr>
        <p:spPr>
          <a:xfrm rot="10800000">
            <a:off x="3541427" y="5537134"/>
            <a:ext cx="2080156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4BACC6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/>
          </p:nvPr>
        </p:nvGraphicFramePr>
        <p:xfrm>
          <a:off x="3995656" y="5562473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Supplier Information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000" dirty="0" smtClean="0"/>
                        <a:t>Certifications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Performance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9" name="Right Arrow 78"/>
          <p:cNvSpPr/>
          <p:nvPr/>
        </p:nvSpPr>
        <p:spPr>
          <a:xfrm>
            <a:off x="3749170" y="327749"/>
            <a:ext cx="2093920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ight Arrow 79"/>
          <p:cNvSpPr/>
          <p:nvPr/>
        </p:nvSpPr>
        <p:spPr>
          <a:xfrm rot="10800000">
            <a:off x="3574342" y="327749"/>
            <a:ext cx="2080156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4021314" y="353088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19016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err="1" smtClean="0"/>
                        <a:t>RFx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</a:tr>
              <a:tr h="22404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000" dirty="0" smtClean="0"/>
                        <a:t>eAuctions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19016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000" dirty="0" smtClean="0"/>
                        <a:t>Supplier</a:t>
                      </a:r>
                      <a:r>
                        <a:rPr lang="da-DK" sz="1000" baseline="0" dirty="0" smtClean="0"/>
                        <a:t> Data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3" name="Right Arrow 82"/>
          <p:cNvSpPr/>
          <p:nvPr/>
        </p:nvSpPr>
        <p:spPr>
          <a:xfrm rot="10800000">
            <a:off x="3560492" y="1212173"/>
            <a:ext cx="1665730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4311268" y="1212173"/>
            <a:ext cx="1517972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/>
          </p:nvPr>
        </p:nvGraphicFramePr>
        <p:xfrm>
          <a:off x="4021314" y="1237512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16053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000" dirty="0" smtClean="0"/>
                        <a:t>Agreements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216053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000" dirty="0" smtClean="0"/>
                        <a:t>Negotiations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216053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000" baseline="0" dirty="0" smtClean="0"/>
                        <a:t>Signatures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6" name="Right Arrow 85"/>
          <p:cNvSpPr/>
          <p:nvPr/>
        </p:nvSpPr>
        <p:spPr>
          <a:xfrm>
            <a:off x="3692800" y="3034709"/>
            <a:ext cx="2093920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/>
          </p:nvPr>
        </p:nvGraphicFramePr>
        <p:xfrm>
          <a:off x="4008486" y="3036720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PO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Change</a:t>
                      </a:r>
                      <a:r>
                        <a:rPr lang="en-US" sz="1000" baseline="0" dirty="0" smtClean="0"/>
                        <a:t> Order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Cancel Order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8" name="Right Arrow 87"/>
          <p:cNvSpPr/>
          <p:nvPr/>
        </p:nvSpPr>
        <p:spPr>
          <a:xfrm rot="10800000">
            <a:off x="3619572" y="3790813"/>
            <a:ext cx="2080156" cy="782198"/>
          </a:xfrm>
          <a:prstGeom prst="rightArrow">
            <a:avLst>
              <a:gd name="adj1" fmla="val 50000"/>
              <a:gd name="adj2" fmla="val 31690"/>
            </a:avLst>
          </a:prstGeom>
          <a:solidFill>
            <a:srgbClr val="4F81BD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9" name="Table 88"/>
          <p:cNvGraphicFramePr>
            <a:graphicFrameLocks noGrp="1"/>
          </p:cNvGraphicFramePr>
          <p:nvPr>
            <p:extLst/>
          </p:nvPr>
        </p:nvGraphicFramePr>
        <p:xfrm>
          <a:off x="4008486" y="3816152"/>
          <a:ext cx="1353790" cy="731520"/>
        </p:xfrm>
        <a:graphic>
          <a:graphicData uri="http://schemas.openxmlformats.org/drawingml/2006/table">
            <a:tbl>
              <a:tblPr bandRow="1"/>
              <a:tblGrid>
                <a:gridCol w="1353790"/>
              </a:tblGrid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Order Confirmation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Adv. Shipment</a:t>
                      </a:r>
                      <a:r>
                        <a:rPr lang="en-US" sz="1000" baseline="0" dirty="0" smtClean="0"/>
                        <a:t> Not.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349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 smtClean="0"/>
                        <a:t>Spot Buys</a:t>
                      </a:r>
                      <a:endParaRPr lang="en-US" sz="1000" dirty="0"/>
                    </a:p>
                  </a:txBody>
                  <a:tcPr marL="45720" marR="457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1" name="Rounded Rectangle 90"/>
          <p:cNvSpPr/>
          <p:nvPr/>
        </p:nvSpPr>
        <p:spPr>
          <a:xfrm>
            <a:off x="3453988" y="4589705"/>
            <a:ext cx="2501689" cy="877760"/>
          </a:xfrm>
          <a:prstGeom prst="roundRect">
            <a:avLst/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Factura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451054" y="5489463"/>
            <a:ext cx="2501689" cy="828000"/>
          </a:xfrm>
          <a:prstGeom prst="roundRect">
            <a:avLst/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Gestión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476712" y="308453"/>
            <a:ext cx="2501689" cy="792069"/>
          </a:xfrm>
          <a:prstGeom prst="roundRect">
            <a:avLst/>
          </a:prstGeom>
          <a:solidFill>
            <a:srgbClr val="999999"/>
          </a:solidFill>
          <a:ln>
            <a:solidFill>
              <a:srgbClr val="CCC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Isosceles Triangle 16"/>
          <p:cNvSpPr/>
          <p:nvPr/>
        </p:nvSpPr>
        <p:spPr bwMode="gray">
          <a:xfrm rot="16200000">
            <a:off x="269675" y="3219745"/>
            <a:ext cx="4168997" cy="295039"/>
          </a:xfrm>
          <a:prstGeom prst="triangle">
            <a:avLst/>
          </a:prstGeom>
          <a:solidFill>
            <a:schemeClr val="bg2"/>
          </a:solidFill>
          <a:ln w="6350" algn="ctr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" name="Isosceles Triangle 105"/>
          <p:cNvSpPr/>
          <p:nvPr/>
        </p:nvSpPr>
        <p:spPr bwMode="gray">
          <a:xfrm rot="5400000">
            <a:off x="4928983" y="3295178"/>
            <a:ext cx="4168997" cy="295039"/>
          </a:xfrm>
          <a:prstGeom prst="triangle">
            <a:avLst/>
          </a:prstGeom>
          <a:solidFill>
            <a:schemeClr val="bg2"/>
          </a:solidFill>
          <a:ln w="6350" algn="ctr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10322" y="36248"/>
            <a:ext cx="8496000" cy="756000"/>
          </a:xfrm>
        </p:spPr>
        <p:txBody>
          <a:bodyPr>
            <a:normAutofit fontScale="90000"/>
          </a:bodyPr>
          <a:lstStyle/>
          <a:p>
            <a:pPr>
              <a:tabLst>
                <a:tab pos="8339138" algn="r"/>
                <a:tab pos="8428038" algn="l"/>
              </a:tabLst>
            </a:pPr>
            <a:r>
              <a:rPr lang="en-US" sz="2000" b="1" dirty="0" smtClean="0"/>
              <a:t>                                                                 Business </a:t>
            </a:r>
            <a:r>
              <a:rPr lang="en-US" sz="2000" b="1" dirty="0"/>
              <a:t>Network </a:t>
            </a:r>
            <a:r>
              <a:rPr lang="en-US" b="1" dirty="0" smtClean="0"/>
              <a:t>	</a:t>
            </a:r>
            <a:br>
              <a:rPr lang="en-US" b="1" dirty="0" smtClean="0"/>
            </a:br>
            <a:r>
              <a:rPr lang="en-US" b="1" dirty="0" smtClean="0"/>
              <a:t>   </a:t>
            </a:r>
            <a:r>
              <a:rPr lang="en-US" sz="1600" b="1" dirty="0" err="1" smtClean="0"/>
              <a:t>Compradores</a:t>
            </a:r>
            <a:r>
              <a:rPr lang="en-US" sz="1600" b="1" dirty="0" smtClean="0"/>
              <a:t>	        </a:t>
            </a:r>
            <a:r>
              <a:rPr lang="en-US" sz="1600" b="1" dirty="0" err="1" smtClean="0"/>
              <a:t>Proveedores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>
                <a:solidFill>
                  <a:srgbClr val="666666"/>
                </a:solidFill>
              </a:rPr>
              <a:t>	</a:t>
            </a:r>
            <a:endParaRPr lang="en-US" b="1" dirty="0"/>
          </a:p>
        </p:txBody>
      </p:sp>
      <p:sp>
        <p:nvSpPr>
          <p:cNvPr id="8" name="AutoShape 14" descr="data:image/jpeg;base64,/9j/4AAQSkZJRgABAQAAAQABAAD/2wCEAAkGBwgHBgkIBwgKCgkLDRYPDQwMDRsUFRAWIB0iIiAdHx8kKDQsJCYxJx8fLT0tMTU3Ojo6Iys/RD84QzQ5OjcBCgoKDQwNGg8PGjclHyU3Nzc3Nzc3Nzc3Nzc3Nzc3Nzc3Nzc3Nzc3Nzc3Nzc3Nzc3Nzc3Nzc3Nzc3Nzc3Nzc3N//AABEIAEcAlwMBEQACEQEDEQH/xAAcAAACAgMBAQAAAAAAAAAAAAAABgQHAwUIAgH/xABGEAABAwMBAwcHCAYLAQAAAAABAgMEAAURBhIhMQcTQVFhcYEUFVWRk6HRFyIyQmJyscE3Q1J0lLMjNkVTVFZzgtLT8Bb/xAAbAQEAAwEBAQEAAAAAAAAAAAAAAwQFAgEGB//EADIRAAICAQIEAggGAwEAAAAAAAABAgMRBBITITFBBVEVIjJhgaGx8DNCUnHR4QYjYhT/2gAMAwEAAhEDEQA/ALxoAoAoAoAoAoAoAoAoAoAoAoCu7/qnUUya5B07aZbSEqKDIVHJUojpGRspHf7q6jjufSaTw3RV1q3VWp+5P+Ob+BI0xpe/eXtXLUN1k5QraTGTIUrJ+0c4A7BXra7EWv8AEdHw3Tpa1z74Xy7/ABY9nhXBgHPd8YuumNQzGGZklhwOlxLjbqk84knIUevPT25rLkpVyayff6Z0a3TRk4p8sdOj7o3+nOVG4wlpavjYmscC8gBLqfyV7u+poamS9rmZ2r8Aqmt1D2vy7f0WzabrCvENEy3PoeYV0jiD1EcQew1cjJSWUfLXUWUTcLFhk2uiIKAKAKAKAKAKAKAKAKAKAxSJDMVhb8h1DTTY2lrWoAJHWTXqTbwjxtJZZo4uttNypAYZuzG2TgbYUhJPYogCpnprksuJGr628ZGAEEZByDUBKfaAKAV9daVRqSCFM7KJ7AJZWeCh0oPYfcfGobquIuXU0/DPEXo7PW5wfX+V98ynoem582W9G5rmFMHDxd3bB6u01iarV16Vf7OvkfZWauqEFPOc9MG0tyb1omeJ0RaJEbcJDSCQFp7R0HqO/Fe6PxKE5eryfkU9RDT+IV8Oaw+z8vvyLptFyjXe3MzoS9th5OUnpHWD2g7q3oyUllHxd9M6LHXNc0e3bhCZcLb0yO2scUrdSCPA13hkWTx51t3pCJ7ZPxphgPOtt9IRPbJ+NMMGViZFkEiPJZdI4htwK/CjTQPbz7LDZcfdQ2gcVLUAPWa86gj+dbd/j4ntk/GvcMB51t3pCJ7ZPxphgPOtu9IRPbJ+NMMB51t3pCJ7ZPxptYJSHEOJCm1BSSMhSTkEV4CpeV6+LkXJuxsLwzHAckAH6Th3pB7hg/7h1Vq6CrEXYyhq7OexCK0yCK0UZ0pDvonV0iyuIhz3FOW0nAzvLHaPs9Y9XUaep0isW6PtfUm02sdb2yfL6FoXC92q2MIfuFxix23BlCnHQNv7vX4VkRrlJ4ijayapnXmlXnObRe4yT1uZQPWoAV29PavynmRhadafaS4y4hxtYylaFZCh2Goeh6Lt+ZSZysAJUpAOcce+viv8gTesWf0r6s1dFJqv4ipdEKQVJUMHFUtMbFck1lByb3Lzbe5FmUrEWWC9HSeCHB9IDvG/wr6/w+7K2sg8Yo41C1CXOPJ/t2KLfWqQ+4++ecddWVrWreVKJySfGvtVyWEfEuTY1aC0G7rMTixOah+SFvO2yV7W1tdRGPo++q9+p4OOWcklcN/cbfkLl+no38Gf+dQekF+n5/0S8D3ivrLk/umiUx55lNPMFwIRJjgtrbXvI3cRwOCD6qmp1MbvVwRzhKHNMabbbrlyraOipkXINzrTJW0pTqSUSAUpIUrH1gN2e/rqCUo6W14XJkiTsgR/kOunpaB7NddekI+TPOA/Mr/U1jXp6+y7S+tp12MUhTiE4SdpCVbs/eq3VZxIKSIZpxeMmfSGmndU3lNrjOssOFpTm24kkYTjq768ut4UdzPa4ubxkefkOuvpaB7JVVfSC8mS8B+ZaGgdMuaT08i2PTPKl84pwqA2Up2vqpHQPzJPTVC+3iz3YwTRjtWCk7xMNxv1wmKVtc9JWoH7O1833AVu0x2wivcZFz3SbMjAGBUpSkZZDiWm92No8K8bOa4uTNJMQp10OKUVKwE5JzuHAd1QyWOZtaWfLZ5GDmT1Vxktm70pqa46Wmh2ItS4qlf00RSvmODpI/ZV2jxyKjtqjaufUZLvfeZvdpi3W3qLja0bad28pPEEdYPR318T/kHh87a98F60PoX9Haoy2vozRyUNSGil7BT0HPCvi67JwlmJsRzF5RqoOj3bnPMiHcDHEc/TLeVZII3b/wD2a+t8Idmoi21jBLb4lHTw2zhu3e/yKJr9GPhBv0Brteikzgi3ImeVlvO1I5vY2Nr7Jzna91V79Pxsc8YJqrNo3fLq9/l1r+PP/XVf0f8A9fL+yXjryFDW/KBctYIaYfZaiw2lc4lhpRVtLwRlSjx4noHGrFOmjVz6sist3ci4OSCFa4WkkC1zmpq3XC5KcQCNlwgDZwd4wABv48ems7Vym7PWWCxWko8h4qsSHM3Kz+kW9ffa/kt1taT8GP33Kd/tmx5EP6+N/ujv5Vxrfwvie0dToisgtnw8KA5fbJS4pKtxCiCK+kXQxponsuDrroqyiR5T+08rPRurxk1ccRRGU7hQPRXLWUTQe2SZtVQsoCgMgjIPZVfJrdSC+xs53V6Gi2ORaS45YZsRZymPKy32BSQcesE+NZ2sS3phDdMsEKW4XCFtKJyebVgHwxWDd4TprZbsYfuLleturWOv7k6DDZgsBmOjZQN/HJJ6zV2iiFENkFhEFlsrZbpHINfUGSW3yCQIc1N88siR5GwWNnnmgvZzzmcZrO17accFqjoy2vMNn9EwP4ZHwqhul5ljBWvLXYtPQbAiaxEiw7mp5KWeYQEF4fWCgOIA356N3XV3RWWOe3PIhuUduWaDkEfkp1VNYbKvJnIJU6Pq7SVp2D3/ADles1Nr0uGn3ycafqy+qyiyczcrP6Rb199r+S3W1pPwY/fcp3+2bHkQ/r43+6O/lXGt/C+J7R1OiKyC2fDQHNur4arTqy6w1DATJUtG76i/np9ygPCt6ie+qLM22GJMgNvY6amKziYpC/6QnroSQXIwKXQ7URwszyJNhYJ+m3ltXhw92KqTWJsv0vMEQJqRk4rpEpavJJbVwtNrkughU14uIB/YACR68E+NZurnmzC7AeKrAKA5jm8nOrIst1hNmkPpbWUpdaKSlYzuUN/A+uttaqprOSm6ZEu0ae5Q7KHfNNvucTnsc5zRSNrGcZ39p9dcTt08/aaf3+x7GFkehsC1ysY/tv2ifjXGdJ7vmdYtIrPJ1ri/TeeuUd1C1blSbhKCiB1bipXhjFdvVUVrEfkeOqcnzLk0HoyFo+3LZYWX5b+DIkqTgrI4ADoSMnA7TWbddK2WX0J4QUVhDPUJ2URyn6I1HO1nOuNutjkuLL5tSFsqSdkhCUkEEgg5T3YIrU02orjUoyeGivbXKUsonckGjb9a9TquV1gOQ47UdaBzpGVqVjcAD2HfXOrvrnDbF5Paq3F8y6azScKAqvls06t6MzqGIjKoyealAf3ecpV4EnPYeyr2ju2vY+5BdDKyVAh+tNTKjifVOhQwa93I8SwYivtplHYxaWU87GeZYbcdUXMhLaSo8OzuqG1rOS1R0Y+ab0DNuMhEi9Nqiwwc8yrc472Y+qO/f+NU7dSorEOpMWu22hptLbaQlCAEpSkYAA4AVng9UAUAUAUAUAUAUAUAUAUAUAUB4dbQ80tp1CVtrSUqQoZCgeII6qA575R+T+Vpd9yfbULfsqjkEb1Rvsq+z1K8Dv3nSp1CmsPqV518+Qjs86+vYaSVK7KnckivJxgsyZPas0t3G2tpsHrVk+6ueKipLX1R6Jse9Cal/wDi7dKhpipmOvv86pwu82B80AJxg9XX01l6y/8A2YXYQ8UwuUPmMXyrSc7rWxj/AFj8KqcZ+R16Vl+j5kmLyrtlWJdqKU/tMv7R9RA/GvVd5o7j4ovzRH2z3Ji725mfE2uYeBKdtOydxwd3eDU0ZKSyjTrsVkVJdGTa9OwoAoAoAoAoAoAoAoAoAoAoD4tKVpKVgKSRggjIIoCuNSckttmrXIsD/mp9RyWUp2mFH7vFPhu7Kk4ku5Bbp4WdRFuGhtWWcFT0Rl9kfrWJCcepRB91He0uSM63w/yF1SJnlfk6mTz5P0dofjnFUXlvL6kH/lecDFaNDanumFNQm2Wj+tekI2fUkk+6vVXJk0dBNlg6c5L4MFSXr0/5e6N/NAbLQ7xxV47uyu41LuW6tBXB5lzH9tCG0JQ2kJSkYSlIwAOoVMXksHqgP//Z"/>
          <p:cNvSpPr>
            <a:spLocks noChangeAspect="1" noChangeArrowheads="1"/>
          </p:cNvSpPr>
          <p:nvPr/>
        </p:nvSpPr>
        <p:spPr bwMode="auto">
          <a:xfrm>
            <a:off x="0" y="-355600"/>
            <a:ext cx="1438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Logo Bouygues Telecom">
            <a:hlinkClick r:id="rId3" tooltip="Bouygues Teleco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58" y="3540439"/>
            <a:ext cx="2718929" cy="271892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05" y="620873"/>
            <a:ext cx="3070597" cy="30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413828" y="3573017"/>
            <a:ext cx="8550660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Conexión en torno al proceso</a:t>
            </a:r>
            <a:endParaRPr lang="es-C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6365" y="6508602"/>
            <a:ext cx="407987" cy="3063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3F84A3-AE8A-44C3-BCB0-912E8432FD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75595" y="1752841"/>
            <a:ext cx="676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ahoma" pitchFamily="34" charset="0"/>
              </a:rPr>
              <a:t>Buyer</a:t>
            </a:r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8380412" y="2081453"/>
            <a:ext cx="763588" cy="3211513"/>
            <a:chOff x="8223300" y="1755775"/>
            <a:chExt cx="764062" cy="3211513"/>
          </a:xfrm>
        </p:grpSpPr>
        <p:cxnSp>
          <p:nvCxnSpPr>
            <p:cNvPr id="5" name="Straight Arrow Connector 111"/>
            <p:cNvCxnSpPr>
              <a:cxnSpLocks noChangeShapeType="1"/>
            </p:cNvCxnSpPr>
            <p:nvPr/>
          </p:nvCxnSpPr>
          <p:spPr bwMode="auto">
            <a:xfrm rot="5400000">
              <a:off x="7381656" y="3775869"/>
              <a:ext cx="2373313" cy="952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tangle 1043"/>
            <p:cNvSpPr>
              <a:spLocks noChangeArrowheads="1"/>
            </p:cNvSpPr>
            <p:nvPr/>
          </p:nvSpPr>
          <p:spPr bwMode="auto">
            <a:xfrm>
              <a:off x="8223300" y="1755775"/>
              <a:ext cx="764062" cy="8383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Remit</a:t>
              </a:r>
            </a:p>
            <a:p>
              <a:pPr algn="ctr">
                <a:defRPr/>
              </a:pPr>
              <a:r>
                <a:rPr lang="en-US" sz="1200" dirty="0" smtClean="0"/>
                <a:t>Advice +</a:t>
              </a:r>
            </a:p>
            <a:p>
              <a:pPr algn="ctr">
                <a:defRPr/>
              </a:pPr>
              <a:r>
                <a:rPr lang="en-US" sz="1200" dirty="0" smtClean="0"/>
                <a:t>Payment</a:t>
              </a:r>
              <a:endParaRPr lang="en-US" sz="1200" dirty="0"/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4812" y="2081451"/>
            <a:ext cx="777875" cy="3697288"/>
            <a:chOff x="628596" y="1755775"/>
            <a:chExt cx="777531" cy="3697288"/>
          </a:xfrm>
        </p:grpSpPr>
        <p:sp>
          <p:nvSpPr>
            <p:cNvPr id="9" name="Rectangle 1082"/>
            <p:cNvSpPr>
              <a:spLocks noChangeArrowheads="1"/>
            </p:cNvSpPr>
            <p:nvPr/>
          </p:nvSpPr>
          <p:spPr bwMode="auto">
            <a:xfrm>
              <a:off x="634814" y="1755775"/>
              <a:ext cx="765095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RFQ</a:t>
              </a:r>
            </a:p>
          </p:txBody>
        </p:sp>
        <p:sp>
          <p:nvSpPr>
            <p:cNvPr id="10" name="Rectangle 1086"/>
            <p:cNvSpPr>
              <a:spLocks noChangeArrowheads="1"/>
            </p:cNvSpPr>
            <p:nvPr/>
          </p:nvSpPr>
          <p:spPr bwMode="auto">
            <a:xfrm>
              <a:off x="628596" y="4614918"/>
              <a:ext cx="777531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Quote</a:t>
              </a:r>
            </a:p>
          </p:txBody>
        </p:sp>
        <p:cxnSp>
          <p:nvCxnSpPr>
            <p:cNvPr id="11" name="Straight Arrow Connector 89"/>
            <p:cNvCxnSpPr>
              <a:cxnSpLocks noChangeShapeType="1"/>
            </p:cNvCxnSpPr>
            <p:nvPr/>
          </p:nvCxnSpPr>
          <p:spPr bwMode="auto">
            <a:xfrm rot="5400000">
              <a:off x="639756" y="2974975"/>
              <a:ext cx="755650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93"/>
            <p:cNvCxnSpPr>
              <a:cxnSpLocks noChangeShapeType="1"/>
            </p:cNvCxnSpPr>
            <p:nvPr/>
          </p:nvCxnSpPr>
          <p:spPr bwMode="auto">
            <a:xfrm rot="5400000" flipH="1" flipV="1">
              <a:off x="648487" y="4242594"/>
              <a:ext cx="738188" cy="635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880053" y="2081451"/>
            <a:ext cx="776288" cy="3697288"/>
            <a:chOff x="1494861" y="1755775"/>
            <a:chExt cx="776820" cy="3697288"/>
          </a:xfrm>
        </p:grpSpPr>
        <p:sp>
          <p:nvSpPr>
            <p:cNvPr id="14" name="Rectangle 1044"/>
            <p:cNvSpPr>
              <a:spLocks noChangeArrowheads="1"/>
            </p:cNvSpPr>
            <p:nvPr/>
          </p:nvSpPr>
          <p:spPr bwMode="auto">
            <a:xfrm>
              <a:off x="1501074" y="1755775"/>
              <a:ext cx="764395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/>
                <a:t>Order</a:t>
              </a:r>
            </a:p>
          </p:txBody>
        </p:sp>
        <p:sp>
          <p:nvSpPr>
            <p:cNvPr id="15" name="Rectangle 1062"/>
            <p:cNvSpPr>
              <a:spLocks noChangeArrowheads="1"/>
            </p:cNvSpPr>
            <p:nvPr/>
          </p:nvSpPr>
          <p:spPr bwMode="auto">
            <a:xfrm>
              <a:off x="1494861" y="4614918"/>
              <a:ext cx="776820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Order</a:t>
              </a:r>
            </a:p>
            <a:p>
              <a:pPr algn="ctr">
                <a:defRPr/>
              </a:pPr>
              <a:r>
                <a:rPr lang="en-US" sz="1200" dirty="0"/>
                <a:t>Response</a:t>
              </a:r>
            </a:p>
          </p:txBody>
        </p:sp>
        <p:cxnSp>
          <p:nvCxnSpPr>
            <p:cNvPr id="16" name="Straight Arrow Connector 97"/>
            <p:cNvCxnSpPr>
              <a:cxnSpLocks noChangeShapeType="1"/>
            </p:cNvCxnSpPr>
            <p:nvPr/>
          </p:nvCxnSpPr>
          <p:spPr bwMode="auto">
            <a:xfrm rot="5400000">
              <a:off x="1506531" y="2989263"/>
              <a:ext cx="754063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99"/>
            <p:cNvCxnSpPr>
              <a:cxnSpLocks noChangeShapeType="1"/>
            </p:cNvCxnSpPr>
            <p:nvPr/>
          </p:nvCxnSpPr>
          <p:spPr bwMode="auto">
            <a:xfrm rot="5400000" flipH="1" flipV="1">
              <a:off x="1493038" y="4220369"/>
              <a:ext cx="781050" cy="793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Rectangle 1031"/>
          <p:cNvSpPr>
            <a:spLocks noChangeArrowheads="1"/>
          </p:cNvSpPr>
          <p:nvPr/>
        </p:nvSpPr>
        <p:spPr bwMode="auto">
          <a:xfrm>
            <a:off x="56544" y="5842241"/>
            <a:ext cx="960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Supplier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57" name="Group 64"/>
          <p:cNvGrpSpPr>
            <a:grpSpLocks/>
          </p:cNvGrpSpPr>
          <p:nvPr/>
        </p:nvGrpSpPr>
        <p:grpSpPr bwMode="auto">
          <a:xfrm>
            <a:off x="7566899" y="2076191"/>
            <a:ext cx="776287" cy="3697288"/>
            <a:chOff x="7383501" y="1749402"/>
            <a:chExt cx="776307" cy="3697288"/>
          </a:xfrm>
        </p:grpSpPr>
        <p:sp>
          <p:nvSpPr>
            <p:cNvPr id="58" name="Rectangle 1041"/>
            <p:cNvSpPr>
              <a:spLocks noChangeArrowheads="1"/>
            </p:cNvSpPr>
            <p:nvPr/>
          </p:nvSpPr>
          <p:spPr bwMode="auto">
            <a:xfrm>
              <a:off x="7389709" y="1749402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Trading</a:t>
              </a:r>
            </a:p>
            <a:p>
              <a:pPr algn="ctr">
                <a:defRPr/>
              </a:pPr>
              <a:r>
                <a:rPr lang="en-US" sz="1200" dirty="0"/>
                <a:t>Partner</a:t>
              </a:r>
            </a:p>
            <a:p>
              <a:pPr algn="ctr">
                <a:defRPr/>
              </a:pPr>
              <a:r>
                <a:rPr lang="en-US" sz="1200" dirty="0"/>
                <a:t>Update</a:t>
              </a:r>
            </a:p>
          </p:txBody>
        </p:sp>
        <p:sp>
          <p:nvSpPr>
            <p:cNvPr id="59" name="Rectangle 1060"/>
            <p:cNvSpPr>
              <a:spLocks noChangeArrowheads="1"/>
            </p:cNvSpPr>
            <p:nvPr/>
          </p:nvSpPr>
          <p:spPr bwMode="auto">
            <a:xfrm>
              <a:off x="7383501" y="4608545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Trading</a:t>
              </a:r>
            </a:p>
            <a:p>
              <a:pPr algn="ctr">
                <a:defRPr/>
              </a:pPr>
              <a:r>
                <a:rPr lang="en-US" sz="1200" dirty="0"/>
                <a:t>Partner</a:t>
              </a:r>
            </a:p>
            <a:p>
              <a:pPr algn="ctr">
                <a:defRPr/>
              </a:pPr>
              <a:r>
                <a:rPr lang="en-US" sz="1200" dirty="0"/>
                <a:t>Update</a:t>
              </a:r>
            </a:p>
          </p:txBody>
        </p:sp>
        <p:cxnSp>
          <p:nvCxnSpPr>
            <p:cNvPr id="60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7389033" y="2963046"/>
              <a:ext cx="765175" cy="111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113"/>
            <p:cNvCxnSpPr>
              <a:cxnSpLocks noChangeShapeType="1"/>
            </p:cNvCxnSpPr>
            <p:nvPr/>
          </p:nvCxnSpPr>
          <p:spPr bwMode="auto">
            <a:xfrm rot="16200000" flipV="1">
              <a:off x="7389034" y="4206058"/>
              <a:ext cx="766762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Rectangle 64"/>
          <p:cNvSpPr/>
          <p:nvPr/>
        </p:nvSpPr>
        <p:spPr bwMode="auto">
          <a:xfrm>
            <a:off x="2286000" y="5054580"/>
            <a:ext cx="4542736" cy="307777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637253" y="1962880"/>
            <a:ext cx="65" cy="307777"/>
          </a:xfrm>
          <a:prstGeom prst="rect">
            <a:avLst/>
          </a:pr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oup 58"/>
          <p:cNvGrpSpPr>
            <a:grpSpLocks/>
          </p:cNvGrpSpPr>
          <p:nvPr/>
        </p:nvGrpSpPr>
        <p:grpSpPr bwMode="auto">
          <a:xfrm>
            <a:off x="1713602" y="2081451"/>
            <a:ext cx="776287" cy="3697288"/>
            <a:chOff x="2344707" y="1755775"/>
            <a:chExt cx="776088" cy="3697288"/>
          </a:xfrm>
        </p:grpSpPr>
        <p:sp>
          <p:nvSpPr>
            <p:cNvPr id="29" name="Rectangle 1038"/>
            <p:cNvSpPr>
              <a:spLocks noChangeArrowheads="1"/>
            </p:cNvSpPr>
            <p:nvPr/>
          </p:nvSpPr>
          <p:spPr bwMode="auto">
            <a:xfrm>
              <a:off x="2350914" y="1755775"/>
              <a:ext cx="763675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Order</a:t>
              </a:r>
            </a:p>
            <a:p>
              <a:pPr algn="ctr">
                <a:defRPr/>
              </a:pPr>
              <a:r>
                <a:rPr lang="en-US" sz="1200" dirty="0"/>
                <a:t>Status</a:t>
              </a:r>
            </a:p>
          </p:txBody>
        </p:sp>
        <p:sp>
          <p:nvSpPr>
            <p:cNvPr id="30" name="Rectangle 1057"/>
            <p:cNvSpPr>
              <a:spLocks noChangeArrowheads="1"/>
            </p:cNvSpPr>
            <p:nvPr/>
          </p:nvSpPr>
          <p:spPr bwMode="auto">
            <a:xfrm>
              <a:off x="2344707" y="4614918"/>
              <a:ext cx="776088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Order </a:t>
              </a:r>
            </a:p>
            <a:p>
              <a:pPr algn="ctr">
                <a:defRPr/>
              </a:pPr>
              <a:r>
                <a:rPr lang="en-US" sz="1200" dirty="0"/>
                <a:t>Status</a:t>
              </a:r>
            </a:p>
            <a:p>
              <a:pPr algn="ctr">
                <a:defRPr/>
              </a:pPr>
              <a:r>
                <a:rPr lang="en-US" sz="1200" dirty="0"/>
                <a:t>Response</a:t>
              </a:r>
            </a:p>
          </p:txBody>
        </p:sp>
        <p:cxnSp>
          <p:nvCxnSpPr>
            <p:cNvPr id="31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2346318" y="2979738"/>
              <a:ext cx="773113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2356637" y="4236245"/>
              <a:ext cx="752475" cy="4762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5088518" y="2081451"/>
            <a:ext cx="776287" cy="3697288"/>
            <a:chOff x="5703903" y="1755775"/>
            <a:chExt cx="776307" cy="3697288"/>
          </a:xfrm>
        </p:grpSpPr>
        <p:cxnSp>
          <p:nvCxnSpPr>
            <p:cNvPr id="19" name="Straight Arrow Connector 113"/>
            <p:cNvCxnSpPr>
              <a:cxnSpLocks noChangeShapeType="1"/>
            </p:cNvCxnSpPr>
            <p:nvPr/>
          </p:nvCxnSpPr>
          <p:spPr bwMode="auto">
            <a:xfrm rot="16200000" flipV="1">
              <a:off x="5709437" y="4229894"/>
              <a:ext cx="766763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1040"/>
            <p:cNvSpPr>
              <a:spLocks noChangeArrowheads="1"/>
            </p:cNvSpPr>
            <p:nvPr/>
          </p:nvSpPr>
          <p:spPr bwMode="auto">
            <a:xfrm>
              <a:off x="5710111" y="1755775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Service</a:t>
              </a:r>
            </a:p>
            <a:p>
              <a:pPr algn="ctr">
                <a:defRPr/>
              </a:pPr>
              <a:r>
                <a:rPr lang="en-US" sz="1200" dirty="0"/>
                <a:t>Confirm</a:t>
              </a:r>
            </a:p>
          </p:txBody>
        </p:sp>
        <p:sp>
          <p:nvSpPr>
            <p:cNvPr id="21" name="Rectangle 1059"/>
            <p:cNvSpPr>
              <a:spLocks noChangeArrowheads="1"/>
            </p:cNvSpPr>
            <p:nvPr/>
          </p:nvSpPr>
          <p:spPr bwMode="auto">
            <a:xfrm>
              <a:off x="5703903" y="4614918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Service</a:t>
              </a:r>
            </a:p>
            <a:p>
              <a:pPr algn="ctr">
                <a:defRPr/>
              </a:pPr>
              <a:r>
                <a:rPr lang="en-US" sz="1200" dirty="0"/>
                <a:t>Entry</a:t>
              </a:r>
            </a:p>
          </p:txBody>
        </p:sp>
        <p:cxnSp>
          <p:nvCxnSpPr>
            <p:cNvPr id="22" name="Straight Arrow Connector 107"/>
            <p:cNvCxnSpPr>
              <a:cxnSpLocks noChangeShapeType="1"/>
            </p:cNvCxnSpPr>
            <p:nvPr/>
          </p:nvCxnSpPr>
          <p:spPr bwMode="auto">
            <a:xfrm rot="5400000">
              <a:off x="5712612" y="2978944"/>
              <a:ext cx="760413" cy="952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3408943" y="2081451"/>
            <a:ext cx="776287" cy="3697288"/>
            <a:chOff x="4024305" y="1755775"/>
            <a:chExt cx="776307" cy="3697288"/>
          </a:xfrm>
        </p:grpSpPr>
        <p:sp>
          <p:nvSpPr>
            <p:cNvPr id="24" name="Rectangle 1039"/>
            <p:cNvSpPr>
              <a:spLocks noChangeArrowheads="1"/>
            </p:cNvSpPr>
            <p:nvPr/>
          </p:nvSpPr>
          <p:spPr bwMode="auto">
            <a:xfrm>
              <a:off x="4030513" y="1755775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ASN</a:t>
              </a:r>
            </a:p>
            <a:p>
              <a:pPr algn="ctr">
                <a:defRPr/>
              </a:pPr>
              <a:r>
                <a:rPr lang="en-US" sz="1200" dirty="0"/>
                <a:t>Response</a:t>
              </a:r>
            </a:p>
          </p:txBody>
        </p:sp>
        <p:sp>
          <p:nvSpPr>
            <p:cNvPr id="25" name="Rectangle 1058"/>
            <p:cNvSpPr>
              <a:spLocks noChangeArrowheads="1"/>
            </p:cNvSpPr>
            <p:nvPr/>
          </p:nvSpPr>
          <p:spPr bwMode="auto">
            <a:xfrm>
              <a:off x="4024305" y="4614918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Advance</a:t>
              </a:r>
            </a:p>
            <a:p>
              <a:pPr algn="ctr">
                <a:defRPr/>
              </a:pPr>
              <a:r>
                <a:rPr lang="en-US" sz="1200" dirty="0"/>
                <a:t>Ship</a:t>
              </a:r>
            </a:p>
            <a:p>
              <a:pPr algn="ctr">
                <a:defRPr/>
              </a:pPr>
              <a:r>
                <a:rPr lang="en-US" sz="1200" dirty="0"/>
                <a:t>Notice</a:t>
              </a:r>
            </a:p>
          </p:txBody>
        </p:sp>
        <p:cxnSp>
          <p:nvCxnSpPr>
            <p:cNvPr id="26" name="Straight Arrow Connector 103"/>
            <p:cNvCxnSpPr>
              <a:cxnSpLocks noChangeShapeType="1"/>
            </p:cNvCxnSpPr>
            <p:nvPr/>
          </p:nvCxnSpPr>
          <p:spPr bwMode="auto">
            <a:xfrm rot="5400000">
              <a:off x="4025893" y="2976563"/>
              <a:ext cx="773113" cy="793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4042562" y="4244182"/>
              <a:ext cx="739775" cy="1588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59"/>
          <p:cNvGrpSpPr>
            <a:grpSpLocks/>
          </p:cNvGrpSpPr>
          <p:nvPr/>
        </p:nvGrpSpPr>
        <p:grpSpPr bwMode="auto">
          <a:xfrm>
            <a:off x="2553387" y="2081451"/>
            <a:ext cx="776288" cy="3697288"/>
            <a:chOff x="3184506" y="1749402"/>
            <a:chExt cx="776088" cy="3697288"/>
          </a:xfrm>
        </p:grpSpPr>
        <p:sp>
          <p:nvSpPr>
            <p:cNvPr id="35" name="Rectangle 1038"/>
            <p:cNvSpPr>
              <a:spLocks noChangeArrowheads="1"/>
            </p:cNvSpPr>
            <p:nvPr/>
          </p:nvSpPr>
          <p:spPr bwMode="auto">
            <a:xfrm>
              <a:off x="3190713" y="1749402"/>
              <a:ext cx="763675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/>
                <a:t>Catalog</a:t>
              </a:r>
              <a:endParaRPr lang="en-US" sz="1200" dirty="0"/>
            </a:p>
          </p:txBody>
        </p:sp>
        <p:sp>
          <p:nvSpPr>
            <p:cNvPr id="36" name="Rectangle 1057"/>
            <p:cNvSpPr>
              <a:spLocks noChangeArrowheads="1"/>
            </p:cNvSpPr>
            <p:nvPr/>
          </p:nvSpPr>
          <p:spPr bwMode="auto">
            <a:xfrm>
              <a:off x="3184506" y="4608545"/>
              <a:ext cx="776088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/>
                <a:t>Catalog</a:t>
              </a:r>
              <a:endParaRPr lang="en-US" sz="1200" dirty="0"/>
            </a:p>
            <a:p>
              <a:pPr algn="ctr">
                <a:defRPr/>
              </a:pPr>
              <a:endParaRPr lang="en-US" sz="1200" dirty="0"/>
            </a:p>
          </p:txBody>
        </p:sp>
        <p:cxnSp>
          <p:nvCxnSpPr>
            <p:cNvPr id="37" name="Straight Arrow Connector 105"/>
            <p:cNvCxnSpPr>
              <a:cxnSpLocks noChangeShapeType="1"/>
            </p:cNvCxnSpPr>
            <p:nvPr/>
          </p:nvCxnSpPr>
          <p:spPr bwMode="auto">
            <a:xfrm rot="16200000" flipV="1">
              <a:off x="3186106" y="2973388"/>
              <a:ext cx="773113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119"/>
            <p:cNvCxnSpPr>
              <a:cxnSpLocks noChangeShapeType="1"/>
            </p:cNvCxnSpPr>
            <p:nvPr/>
          </p:nvCxnSpPr>
          <p:spPr bwMode="auto">
            <a:xfrm rot="5400000" flipH="1" flipV="1">
              <a:off x="3196425" y="4229894"/>
              <a:ext cx="752475" cy="476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Group 61"/>
          <p:cNvGrpSpPr>
            <a:grpSpLocks/>
          </p:cNvGrpSpPr>
          <p:nvPr/>
        </p:nvGrpSpPr>
        <p:grpSpPr bwMode="auto">
          <a:xfrm>
            <a:off x="4248728" y="2081451"/>
            <a:ext cx="776288" cy="3697288"/>
            <a:chOff x="4864104" y="1749402"/>
            <a:chExt cx="776307" cy="3697288"/>
          </a:xfrm>
        </p:grpSpPr>
        <p:cxnSp>
          <p:nvCxnSpPr>
            <p:cNvPr id="40" name="Straight Arrow Connector 115"/>
            <p:cNvCxnSpPr>
              <a:cxnSpLocks noChangeShapeType="1"/>
            </p:cNvCxnSpPr>
            <p:nvPr/>
          </p:nvCxnSpPr>
          <p:spPr bwMode="auto">
            <a:xfrm rot="16200000" flipV="1">
              <a:off x="4879175" y="4241007"/>
              <a:ext cx="746125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Rectangle 1039"/>
            <p:cNvSpPr>
              <a:spLocks noChangeArrowheads="1"/>
            </p:cNvSpPr>
            <p:nvPr/>
          </p:nvSpPr>
          <p:spPr bwMode="auto">
            <a:xfrm>
              <a:off x="4870312" y="1749402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Goods</a:t>
              </a:r>
            </a:p>
            <a:p>
              <a:pPr algn="ctr">
                <a:defRPr/>
              </a:pPr>
              <a:r>
                <a:rPr lang="en-US" sz="1200" dirty="0"/>
                <a:t>Receipt</a:t>
              </a:r>
            </a:p>
          </p:txBody>
        </p:sp>
        <p:sp>
          <p:nvSpPr>
            <p:cNvPr id="42" name="Rectangle 1058"/>
            <p:cNvSpPr>
              <a:spLocks noChangeArrowheads="1"/>
            </p:cNvSpPr>
            <p:nvPr/>
          </p:nvSpPr>
          <p:spPr bwMode="auto">
            <a:xfrm>
              <a:off x="4864104" y="4608545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Good</a:t>
              </a:r>
            </a:p>
            <a:p>
              <a:pPr algn="ctr">
                <a:defRPr/>
              </a:pPr>
              <a:r>
                <a:rPr lang="en-US" sz="1200" dirty="0"/>
                <a:t>Receipt</a:t>
              </a:r>
            </a:p>
            <a:p>
              <a:pPr algn="ctr">
                <a:defRPr/>
              </a:pPr>
              <a:r>
                <a:rPr lang="en-US" sz="1200" dirty="0"/>
                <a:t>Response</a:t>
              </a:r>
            </a:p>
          </p:txBody>
        </p:sp>
        <p:cxnSp>
          <p:nvCxnSpPr>
            <p:cNvPr id="43" name="Straight Arrow Connector 103"/>
            <p:cNvCxnSpPr>
              <a:cxnSpLocks noChangeShapeType="1"/>
            </p:cNvCxnSpPr>
            <p:nvPr/>
          </p:nvCxnSpPr>
          <p:spPr bwMode="auto">
            <a:xfrm rot="5400000">
              <a:off x="4865681" y="2970213"/>
              <a:ext cx="773113" cy="793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117"/>
            <p:cNvCxnSpPr>
              <a:cxnSpLocks noChangeShapeType="1"/>
            </p:cNvCxnSpPr>
            <p:nvPr/>
          </p:nvCxnSpPr>
          <p:spPr bwMode="auto">
            <a:xfrm rot="5400000" flipH="1" flipV="1">
              <a:off x="4882350" y="4237832"/>
              <a:ext cx="739775" cy="158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63"/>
          <p:cNvGrpSpPr>
            <a:grpSpLocks/>
          </p:cNvGrpSpPr>
          <p:nvPr/>
        </p:nvGrpSpPr>
        <p:grpSpPr bwMode="auto">
          <a:xfrm>
            <a:off x="5918778" y="2081451"/>
            <a:ext cx="776288" cy="3697288"/>
            <a:chOff x="6534168" y="1755775"/>
            <a:chExt cx="776307" cy="3697288"/>
          </a:xfrm>
        </p:grpSpPr>
        <p:sp>
          <p:nvSpPr>
            <p:cNvPr id="46" name="Rectangle 1041"/>
            <p:cNvSpPr>
              <a:spLocks noChangeArrowheads="1"/>
            </p:cNvSpPr>
            <p:nvPr/>
          </p:nvSpPr>
          <p:spPr bwMode="auto">
            <a:xfrm>
              <a:off x="6540376" y="1755775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Invoice</a:t>
              </a:r>
            </a:p>
            <a:p>
              <a:pPr algn="ctr">
                <a:defRPr/>
              </a:pPr>
              <a:r>
                <a:rPr lang="en-US" sz="1200" dirty="0" smtClean="0"/>
                <a:t>Status /</a:t>
              </a:r>
            </a:p>
            <a:p>
              <a:pPr algn="ctr">
                <a:defRPr/>
              </a:pPr>
              <a:r>
                <a:rPr lang="en-US" sz="1200" dirty="0" smtClean="0"/>
                <a:t>Response</a:t>
              </a:r>
              <a:endParaRPr lang="en-US" sz="1200" dirty="0"/>
            </a:p>
          </p:txBody>
        </p:sp>
        <p:sp>
          <p:nvSpPr>
            <p:cNvPr id="47" name="Rectangle 1060"/>
            <p:cNvSpPr>
              <a:spLocks noChangeArrowheads="1"/>
            </p:cNvSpPr>
            <p:nvPr/>
          </p:nvSpPr>
          <p:spPr bwMode="auto">
            <a:xfrm>
              <a:off x="6534168" y="4614918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/>
                <a:t>Invoice</a:t>
              </a:r>
            </a:p>
          </p:txBody>
        </p:sp>
        <p:cxnSp>
          <p:nvCxnSpPr>
            <p:cNvPr id="48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6539700" y="2969419"/>
              <a:ext cx="765175" cy="111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113"/>
            <p:cNvCxnSpPr>
              <a:cxnSpLocks noChangeShapeType="1"/>
            </p:cNvCxnSpPr>
            <p:nvPr/>
          </p:nvCxnSpPr>
          <p:spPr bwMode="auto">
            <a:xfrm rot="16200000" flipV="1">
              <a:off x="6539701" y="4212431"/>
              <a:ext cx="766762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6736561" y="2081451"/>
            <a:ext cx="776287" cy="3697288"/>
            <a:chOff x="7383501" y="1749402"/>
            <a:chExt cx="776307" cy="3697288"/>
          </a:xfrm>
        </p:grpSpPr>
        <p:sp>
          <p:nvSpPr>
            <p:cNvPr id="51" name="Rectangle 1041"/>
            <p:cNvSpPr>
              <a:spLocks noChangeArrowheads="1"/>
            </p:cNvSpPr>
            <p:nvPr/>
          </p:nvSpPr>
          <p:spPr bwMode="auto">
            <a:xfrm>
              <a:off x="7389709" y="1749402"/>
              <a:ext cx="763891" cy="8381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/>
                <a:t>Discount</a:t>
              </a:r>
            </a:p>
            <a:p>
              <a:pPr algn="ctr">
                <a:defRPr/>
              </a:pPr>
              <a:r>
                <a:rPr lang="en-US" sz="1200" dirty="0" smtClean="0"/>
                <a:t>Proposal</a:t>
              </a:r>
              <a:endParaRPr lang="en-US" sz="1200" dirty="0"/>
            </a:p>
          </p:txBody>
        </p:sp>
        <p:sp>
          <p:nvSpPr>
            <p:cNvPr id="52" name="Rectangle 1060"/>
            <p:cNvSpPr>
              <a:spLocks noChangeArrowheads="1"/>
            </p:cNvSpPr>
            <p:nvPr/>
          </p:nvSpPr>
          <p:spPr bwMode="auto">
            <a:xfrm>
              <a:off x="7383501" y="4608545"/>
              <a:ext cx="776307" cy="838145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200" dirty="0" smtClean="0"/>
                <a:t>Discount</a:t>
              </a:r>
            </a:p>
            <a:p>
              <a:pPr algn="ctr">
                <a:defRPr/>
              </a:pPr>
              <a:r>
                <a:rPr lang="en-US" sz="1200" dirty="0" smtClean="0"/>
                <a:t>Accept</a:t>
              </a:r>
              <a:endParaRPr lang="en-US" sz="1200" dirty="0"/>
            </a:p>
          </p:txBody>
        </p:sp>
        <p:cxnSp>
          <p:nvCxnSpPr>
            <p:cNvPr id="53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7389033" y="2963046"/>
              <a:ext cx="765175" cy="11113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113"/>
            <p:cNvCxnSpPr>
              <a:cxnSpLocks noChangeShapeType="1"/>
            </p:cNvCxnSpPr>
            <p:nvPr/>
          </p:nvCxnSpPr>
          <p:spPr bwMode="auto">
            <a:xfrm rot="16200000" flipV="1">
              <a:off x="7389034" y="4206058"/>
              <a:ext cx="766762" cy="317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Habilitando</a:t>
            </a:r>
            <a:r>
              <a:rPr lang="en-US" dirty="0" smtClean="0"/>
              <a:t> </a:t>
            </a:r>
            <a:r>
              <a:rPr lang="en-US" dirty="0" err="1" smtClean="0"/>
              <a:t>procesos</a:t>
            </a:r>
            <a:r>
              <a:rPr lang="en-US" dirty="0" smtClean="0"/>
              <a:t> en un </a:t>
            </a: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negocio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Abastecimiento ha estado cambiado!</a:t>
            </a:r>
            <a:endParaRPr lang="es-CL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5012076"/>
            <a:ext cx="25202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 – </a:t>
            </a:r>
            <a:r>
              <a:rPr lang="es-CL" dirty="0" err="1" smtClean="0"/>
              <a:t>procurement</a:t>
            </a:r>
            <a:r>
              <a:rPr lang="es-CL" dirty="0" smtClean="0"/>
              <a:t> y comercio </a:t>
            </a:r>
            <a:r>
              <a:rPr lang="es-CL" dirty="0"/>
              <a:t>electrónico</a:t>
            </a:r>
          </a:p>
          <a:p>
            <a:pPr algn="ctr"/>
            <a:endParaRPr lang="es-CL" dirty="0"/>
          </a:p>
        </p:txBody>
      </p:sp>
      <p:sp>
        <p:nvSpPr>
          <p:cNvPr id="7" name="Rounded Rectangle 6"/>
          <p:cNvSpPr/>
          <p:nvPr/>
        </p:nvSpPr>
        <p:spPr>
          <a:xfrm>
            <a:off x="5964804" y="3861048"/>
            <a:ext cx="2520280" cy="5040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/>
              <a:t>ERP - Integración </a:t>
            </a:r>
            <a:r>
              <a:rPr lang="es-CL" dirty="0"/>
              <a:t>de procesos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44208" y="1921024"/>
            <a:ext cx="2151856" cy="8557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Enfoque de abastecimiento </a:t>
            </a:r>
            <a:r>
              <a:rPr lang="es-CL" dirty="0" smtClean="0"/>
              <a:t>estratégico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96310" y="5943128"/>
            <a:ext cx="252028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Enfoques de TCO</a:t>
            </a:r>
          </a:p>
          <a:p>
            <a:pPr algn="ctr"/>
            <a:endParaRPr lang="es-CL" dirty="0"/>
          </a:p>
        </p:txBody>
      </p:sp>
      <p:sp>
        <p:nvSpPr>
          <p:cNvPr id="11" name="Rounded Rectangle 10"/>
          <p:cNvSpPr/>
          <p:nvPr/>
        </p:nvSpPr>
        <p:spPr>
          <a:xfrm>
            <a:off x="6247470" y="5917881"/>
            <a:ext cx="2520280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Modelos </a:t>
            </a:r>
            <a:r>
              <a:rPr lang="es-CL" dirty="0"/>
              <a:t>de </a:t>
            </a:r>
            <a:r>
              <a:rPr lang="es-CL" dirty="0" smtClean="0"/>
              <a:t>segmentación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12" name="Rounded Rectangle 11"/>
          <p:cNvSpPr/>
          <p:nvPr/>
        </p:nvSpPr>
        <p:spPr>
          <a:xfrm>
            <a:off x="4999856" y="4761148"/>
            <a:ext cx="25202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Category</a:t>
            </a:r>
            <a:r>
              <a:rPr lang="es-CL" dirty="0"/>
              <a:t> Management</a:t>
            </a:r>
          </a:p>
          <a:p>
            <a:pPr algn="ctr"/>
            <a:endParaRPr lang="es-CL" dirty="0"/>
          </a:p>
        </p:txBody>
      </p:sp>
      <p:sp>
        <p:nvSpPr>
          <p:cNvPr id="13" name="Rounded Rectangle 12"/>
          <p:cNvSpPr/>
          <p:nvPr/>
        </p:nvSpPr>
        <p:spPr>
          <a:xfrm>
            <a:off x="1799692" y="4242409"/>
            <a:ext cx="252028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dirty="0" smtClean="0"/>
              <a:t>Globalización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14" name="Rounded Rectangle 13"/>
          <p:cNvSpPr/>
          <p:nvPr/>
        </p:nvSpPr>
        <p:spPr>
          <a:xfrm>
            <a:off x="530707" y="3356992"/>
            <a:ext cx="252028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Enfoque SCM</a:t>
            </a:r>
            <a:endParaRPr lang="es-CL" dirty="0"/>
          </a:p>
        </p:txBody>
      </p:sp>
      <p:sp>
        <p:nvSpPr>
          <p:cNvPr id="15" name="Rounded Rectangle 14"/>
          <p:cNvSpPr/>
          <p:nvPr/>
        </p:nvSpPr>
        <p:spPr>
          <a:xfrm>
            <a:off x="3579496" y="2889023"/>
            <a:ext cx="2520280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r>
              <a:rPr lang="es-CL" dirty="0" smtClean="0"/>
              <a:t>Integración </a:t>
            </a:r>
            <a:r>
              <a:rPr lang="es-CL" dirty="0"/>
              <a:t>de </a:t>
            </a:r>
            <a:r>
              <a:rPr lang="es-CL" dirty="0" smtClean="0"/>
              <a:t>bienes / servicios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16" name="Rounded Rectangle 15"/>
          <p:cNvSpPr/>
          <p:nvPr/>
        </p:nvSpPr>
        <p:spPr>
          <a:xfrm>
            <a:off x="827584" y="1812309"/>
            <a:ext cx="2679371" cy="772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Prioridad a las relaciones con proveedores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35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35" y="332657"/>
            <a:ext cx="8496000" cy="780784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2383" tIns="51191" rIns="102383" bIns="51191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err="1" smtClean="0">
                <a:solidFill>
                  <a:srgbClr val="008000"/>
                </a:solidFill>
              </a:rPr>
              <a:t>Potenciando</a:t>
            </a:r>
            <a:r>
              <a:rPr lang="en-US" sz="2800" b="1" dirty="0" smtClean="0">
                <a:solidFill>
                  <a:srgbClr val="008000"/>
                </a:solidFill>
              </a:rPr>
              <a:t> la </a:t>
            </a:r>
            <a:r>
              <a:rPr lang="en-US" sz="2800" b="1" dirty="0" err="1" smtClean="0">
                <a:solidFill>
                  <a:srgbClr val="008000"/>
                </a:solidFill>
              </a:rPr>
              <a:t>capacidad</a:t>
            </a:r>
            <a:r>
              <a:rPr lang="en-US" sz="2800" b="1" dirty="0" smtClean="0">
                <a:solidFill>
                  <a:srgbClr val="008000"/>
                </a:solidFill>
              </a:rPr>
              <a:t> de </a:t>
            </a:r>
            <a:r>
              <a:rPr lang="en-US" sz="2800" b="1" dirty="0" err="1" smtClean="0">
                <a:solidFill>
                  <a:srgbClr val="008000"/>
                </a:solidFill>
              </a:rPr>
              <a:t>hacer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negocios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en</a:t>
            </a:r>
            <a:r>
              <a:rPr lang="en-US" sz="2800" b="1" dirty="0" smtClean="0">
                <a:solidFill>
                  <a:srgbClr val="008000"/>
                </a:solidFill>
              </a:rPr>
              <a:t> red.</a:t>
            </a:r>
            <a:endParaRPr lang="en-US" sz="2800" b="1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871810"/>
            <a:ext cx="8820471" cy="5892524"/>
            <a:chOff x="4851134" y="823802"/>
            <a:chExt cx="7267631" cy="5124137"/>
          </a:xfrm>
        </p:grpSpPr>
        <p:grpSp>
          <p:nvGrpSpPr>
            <p:cNvPr id="4" name="Gruppieren 1"/>
            <p:cNvGrpSpPr/>
            <p:nvPr/>
          </p:nvGrpSpPr>
          <p:grpSpPr>
            <a:xfrm>
              <a:off x="4851134" y="823802"/>
              <a:ext cx="7267631" cy="5124137"/>
              <a:chOff x="3257004" y="1175061"/>
              <a:chExt cx="6670766" cy="5463700"/>
            </a:xfrm>
          </p:grpSpPr>
          <p:sp>
            <p:nvSpPr>
              <p:cNvPr id="136" name="Oval 135"/>
              <p:cNvSpPr/>
              <p:nvPr/>
            </p:nvSpPr>
            <p:spPr bwMode="gray">
              <a:xfrm>
                <a:off x="5089862" y="2594055"/>
                <a:ext cx="2510982" cy="2523988"/>
              </a:xfrm>
              <a:prstGeom prst="ellipse">
                <a:avLst/>
              </a:prstGeom>
              <a:solidFill>
                <a:schemeClr val="bg1">
                  <a:alpha val="47000"/>
                </a:schemeClr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360000" rIns="90000" bIns="72000"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767667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700" b="1" kern="0" dirty="0">
                    <a:solidFill>
                      <a:srgbClr val="0076CB"/>
                    </a:solidFill>
                    <a:ea typeface="Arial Unicode MS" pitchFamily="34" charset="-128"/>
                    <a:cs typeface="Arial Unicode MS" pitchFamily="34" charset="-128"/>
                  </a:rPr>
                  <a:t>Business Network</a:t>
                </a:r>
              </a:p>
            </p:txBody>
          </p:sp>
          <p:pic>
            <p:nvPicPr>
              <p:cNvPr id="137" name="Picture 136" descr="Business_Network_HM.ai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6" r="25410"/>
              <a:stretch/>
            </p:blipFill>
            <p:spPr>
              <a:xfrm>
                <a:off x="3257004" y="1175061"/>
                <a:ext cx="6670766" cy="5463700"/>
              </a:xfrm>
              <a:prstGeom prst="rect">
                <a:avLst/>
              </a:prstGeom>
            </p:spPr>
          </p:pic>
        </p:grpSp>
        <p:sp>
          <p:nvSpPr>
            <p:cNvPr id="5" name="Oval 4"/>
            <p:cNvSpPr/>
            <p:nvPr/>
          </p:nvSpPr>
          <p:spPr bwMode="gray">
            <a:xfrm>
              <a:off x="6632853" y="1998354"/>
              <a:ext cx="2934481" cy="2481682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algn="ctr" defTabSz="1023830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2000" kern="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35907" y="1527044"/>
              <a:ext cx="3538157" cy="3592830"/>
              <a:chOff x="2635421" y="1037368"/>
              <a:chExt cx="3538157" cy="359283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097258" y="2319010"/>
                <a:ext cx="273483" cy="183575"/>
                <a:chOff x="677732" y="1703389"/>
                <a:chExt cx="733425" cy="587375"/>
              </a:xfrm>
            </p:grpSpPr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677732" y="2135189"/>
                  <a:ext cx="7938" cy="4762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4" name="Freeform 7"/>
                <p:cNvSpPr>
                  <a:spLocks/>
                </p:cNvSpPr>
                <p:nvPr/>
              </p:nvSpPr>
              <p:spPr bwMode="auto">
                <a:xfrm>
                  <a:off x="709482" y="2124076"/>
                  <a:ext cx="9525" cy="6350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2" y="3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3"/>
                    </a:cxn>
                    <a:cxn ang="0">
                      <a:pos x="6" y="3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" h="5">
                      <a:moveTo>
                        <a:pt x="6" y="1"/>
                      </a:move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3" y="1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4"/>
                        <a:pt x="4" y="4"/>
                        <a:pt x="3" y="3"/>
                      </a:cubicBezTo>
                      <a:cubicBezTo>
                        <a:pt x="4" y="3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5" name="Freeform 8"/>
                <p:cNvSpPr>
                  <a:spLocks/>
                </p:cNvSpPr>
                <p:nvPr/>
              </p:nvSpPr>
              <p:spPr bwMode="auto">
                <a:xfrm>
                  <a:off x="1125407" y="2284414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3" y="5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3" y="2"/>
                        <a:pt x="2" y="2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" name="Freeform 9"/>
                <p:cNvSpPr>
                  <a:spLocks/>
                </p:cNvSpPr>
                <p:nvPr/>
              </p:nvSpPr>
              <p:spPr bwMode="auto">
                <a:xfrm>
                  <a:off x="1109532" y="2255839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5" y="4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4" y="4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6" y="6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8" h="6">
                      <a:moveTo>
                        <a:pt x="8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" y="1"/>
                        <a:pt x="6" y="3"/>
                        <a:pt x="5" y="4"/>
                      </a:cubicBezTo>
                      <a:cubicBezTo>
                        <a:pt x="5" y="2"/>
                        <a:pt x="5" y="1"/>
                        <a:pt x="4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2"/>
                        <a:pt x="3" y="3"/>
                        <a:pt x="4" y="4"/>
                      </a:cubicBezTo>
                      <a:cubicBezTo>
                        <a:pt x="2" y="4"/>
                        <a:pt x="1" y="3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" name="Freeform 10"/>
                <p:cNvSpPr>
                  <a:spLocks/>
                </p:cNvSpPr>
                <p:nvPr/>
              </p:nvSpPr>
              <p:spPr bwMode="auto">
                <a:xfrm>
                  <a:off x="1003169" y="1719264"/>
                  <a:ext cx="9525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4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6" h="4">
                      <a:moveTo>
                        <a:pt x="0" y="3"/>
                      </a:move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3" y="2"/>
                        <a:pt x="2" y="3"/>
                        <a:pt x="3" y="3"/>
                      </a:cubicBezTo>
                      <a:cubicBezTo>
                        <a:pt x="4" y="4"/>
                        <a:pt x="4" y="3"/>
                        <a:pt x="5" y="3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5" y="1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8" name="Freeform 11"/>
                <p:cNvSpPr>
                  <a:spLocks/>
                </p:cNvSpPr>
                <p:nvPr/>
              </p:nvSpPr>
              <p:spPr bwMode="auto">
                <a:xfrm>
                  <a:off x="998407" y="170338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9" name="Freeform 12"/>
                <p:cNvSpPr>
                  <a:spLocks/>
                </p:cNvSpPr>
                <p:nvPr/>
              </p:nvSpPr>
              <p:spPr bwMode="auto">
                <a:xfrm>
                  <a:off x="1373057" y="1809751"/>
                  <a:ext cx="9525" cy="7937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7" y="2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7" h="5">
                      <a:moveTo>
                        <a:pt x="5" y="3"/>
                      </a:moveTo>
                      <a:cubicBezTo>
                        <a:pt x="5" y="4"/>
                        <a:pt x="4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2"/>
                        <a:pt x="1" y="2"/>
                        <a:pt x="1" y="3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3" y="3"/>
                        <a:pt x="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1403219" y="1801814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1" name="Freeform 18"/>
                <p:cNvSpPr>
                  <a:spLocks/>
                </p:cNvSpPr>
                <p:nvPr/>
              </p:nvSpPr>
              <p:spPr bwMode="auto">
                <a:xfrm>
                  <a:off x="1055557" y="1774826"/>
                  <a:ext cx="219075" cy="58737"/>
                </a:xfrm>
                <a:custGeom>
                  <a:avLst/>
                  <a:gdLst/>
                  <a:ahLst/>
                  <a:cxnLst>
                    <a:cxn ang="0">
                      <a:pos x="137" y="37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38" y="36"/>
                    </a:cxn>
                    <a:cxn ang="0">
                      <a:pos x="137" y="37"/>
                    </a:cxn>
                  </a:cxnLst>
                  <a:rect l="0" t="0" r="r" b="b"/>
                  <a:pathLst>
                    <a:path w="138" h="37">
                      <a:moveTo>
                        <a:pt x="137" y="37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38" y="36"/>
                      </a:lnTo>
                      <a:lnTo>
                        <a:pt x="13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Freeform 19"/>
                <p:cNvSpPr>
                  <a:spLocks/>
                </p:cNvSpPr>
                <p:nvPr/>
              </p:nvSpPr>
              <p:spPr bwMode="auto">
                <a:xfrm>
                  <a:off x="998407" y="1776414"/>
                  <a:ext cx="207963" cy="57150"/>
                </a:xfrm>
                <a:custGeom>
                  <a:avLst/>
                  <a:gdLst/>
                  <a:ahLst/>
                  <a:cxnLst>
                    <a:cxn ang="0">
                      <a:pos x="130" y="36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131" y="35"/>
                    </a:cxn>
                    <a:cxn ang="0">
                      <a:pos x="130" y="36"/>
                    </a:cxn>
                  </a:cxnLst>
                  <a:rect l="0" t="0" r="r" b="b"/>
                  <a:pathLst>
                    <a:path w="131" h="36">
                      <a:moveTo>
                        <a:pt x="130" y="36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31" y="35"/>
                      </a:lnTo>
                      <a:lnTo>
                        <a:pt x="13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Freeform 20"/>
                <p:cNvSpPr>
                  <a:spLocks/>
                </p:cNvSpPr>
                <p:nvPr/>
              </p:nvSpPr>
              <p:spPr bwMode="auto">
                <a:xfrm>
                  <a:off x="990469" y="1787526"/>
                  <a:ext cx="320675" cy="85725"/>
                </a:xfrm>
                <a:custGeom>
                  <a:avLst/>
                  <a:gdLst/>
                  <a:ahLst/>
                  <a:cxnLst>
                    <a:cxn ang="0">
                      <a:pos x="201" y="5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2" y="53"/>
                    </a:cxn>
                    <a:cxn ang="0">
                      <a:pos x="201" y="54"/>
                    </a:cxn>
                  </a:cxnLst>
                  <a:rect l="0" t="0" r="r" b="b"/>
                  <a:pathLst>
                    <a:path w="202" h="54">
                      <a:moveTo>
                        <a:pt x="201" y="5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2" y="53"/>
                      </a:lnTo>
                      <a:lnTo>
                        <a:pt x="201" y="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4" name="Freeform 21"/>
                <p:cNvSpPr>
                  <a:spLocks/>
                </p:cNvSpPr>
                <p:nvPr/>
              </p:nvSpPr>
              <p:spPr bwMode="auto">
                <a:xfrm>
                  <a:off x="984119" y="1795464"/>
                  <a:ext cx="320675" cy="87312"/>
                </a:xfrm>
                <a:custGeom>
                  <a:avLst/>
                  <a:gdLst/>
                  <a:ahLst/>
                  <a:cxnLst>
                    <a:cxn ang="0">
                      <a:pos x="201" y="55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02" y="54"/>
                    </a:cxn>
                    <a:cxn ang="0">
                      <a:pos x="201" y="55"/>
                    </a:cxn>
                  </a:cxnLst>
                  <a:rect l="0" t="0" r="r" b="b"/>
                  <a:pathLst>
                    <a:path w="202" h="55">
                      <a:moveTo>
                        <a:pt x="201" y="5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02" y="54"/>
                      </a:lnTo>
                      <a:lnTo>
                        <a:pt x="201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5" name="Freeform 22"/>
                <p:cNvSpPr>
                  <a:spLocks/>
                </p:cNvSpPr>
                <p:nvPr/>
              </p:nvSpPr>
              <p:spPr bwMode="auto">
                <a:xfrm>
                  <a:off x="976182" y="1804989"/>
                  <a:ext cx="322263" cy="87312"/>
                </a:xfrm>
                <a:custGeom>
                  <a:avLst/>
                  <a:gdLst/>
                  <a:ahLst/>
                  <a:cxnLst>
                    <a:cxn ang="0">
                      <a:pos x="202" y="55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3" y="54"/>
                    </a:cxn>
                    <a:cxn ang="0">
                      <a:pos x="202" y="55"/>
                    </a:cxn>
                  </a:cxnLst>
                  <a:rect l="0" t="0" r="r" b="b"/>
                  <a:pathLst>
                    <a:path w="203" h="55">
                      <a:moveTo>
                        <a:pt x="202" y="55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3" y="54"/>
                      </a:lnTo>
                      <a:lnTo>
                        <a:pt x="202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6" name="Freeform 23"/>
                <p:cNvSpPr>
                  <a:spLocks/>
                </p:cNvSpPr>
                <p:nvPr/>
              </p:nvSpPr>
              <p:spPr bwMode="auto">
                <a:xfrm>
                  <a:off x="969832" y="1816101"/>
                  <a:ext cx="322263" cy="87312"/>
                </a:xfrm>
                <a:custGeom>
                  <a:avLst/>
                  <a:gdLst/>
                  <a:ahLst/>
                  <a:cxnLst>
                    <a:cxn ang="0">
                      <a:pos x="202" y="55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03" y="54"/>
                    </a:cxn>
                    <a:cxn ang="0">
                      <a:pos x="202" y="55"/>
                    </a:cxn>
                  </a:cxnLst>
                  <a:rect l="0" t="0" r="r" b="b"/>
                  <a:pathLst>
                    <a:path w="203" h="55">
                      <a:moveTo>
                        <a:pt x="202" y="5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03" y="54"/>
                      </a:lnTo>
                      <a:lnTo>
                        <a:pt x="202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Freeform 24"/>
                <p:cNvSpPr>
                  <a:spLocks/>
                </p:cNvSpPr>
                <p:nvPr/>
              </p:nvSpPr>
              <p:spPr bwMode="auto">
                <a:xfrm>
                  <a:off x="961894" y="1825626"/>
                  <a:ext cx="325438" cy="88900"/>
                </a:xfrm>
                <a:custGeom>
                  <a:avLst/>
                  <a:gdLst/>
                  <a:ahLst/>
                  <a:cxnLst>
                    <a:cxn ang="0">
                      <a:pos x="204" y="56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5" y="55"/>
                    </a:cxn>
                    <a:cxn ang="0">
                      <a:pos x="204" y="56"/>
                    </a:cxn>
                  </a:cxnLst>
                  <a:rect l="0" t="0" r="r" b="b"/>
                  <a:pathLst>
                    <a:path w="205" h="56">
                      <a:moveTo>
                        <a:pt x="204" y="56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5" y="55"/>
                      </a:lnTo>
                      <a:lnTo>
                        <a:pt x="204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955544" y="1833564"/>
                  <a:ext cx="58738" cy="19050"/>
                </a:xfrm>
                <a:custGeom>
                  <a:avLst/>
                  <a:gdLst/>
                  <a:ahLst/>
                  <a:cxnLst>
                    <a:cxn ang="0">
                      <a:pos x="37" y="1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7" y="11"/>
                    </a:cxn>
                    <a:cxn ang="0">
                      <a:pos x="37" y="12"/>
                    </a:cxn>
                  </a:cxnLst>
                  <a:rect l="0" t="0" r="r" b="b"/>
                  <a:pathLst>
                    <a:path w="37" h="12">
                      <a:moveTo>
                        <a:pt x="37" y="1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7" y="11"/>
                      </a:ln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949194" y="1844676"/>
                  <a:ext cx="325438" cy="90487"/>
                </a:xfrm>
                <a:custGeom>
                  <a:avLst/>
                  <a:gdLst/>
                  <a:ahLst/>
                  <a:cxnLst>
                    <a:cxn ang="0">
                      <a:pos x="204" y="57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5" y="56"/>
                    </a:cxn>
                    <a:cxn ang="0">
                      <a:pos x="204" y="57"/>
                    </a:cxn>
                  </a:cxnLst>
                  <a:rect l="0" t="0" r="r" b="b"/>
                  <a:pathLst>
                    <a:path w="205" h="57">
                      <a:moveTo>
                        <a:pt x="204" y="5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5" y="56"/>
                      </a:lnTo>
                      <a:lnTo>
                        <a:pt x="204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941257" y="1854201"/>
                  <a:ext cx="325438" cy="92075"/>
                </a:xfrm>
                <a:custGeom>
                  <a:avLst/>
                  <a:gdLst/>
                  <a:ahLst/>
                  <a:cxnLst>
                    <a:cxn ang="0">
                      <a:pos x="205" y="58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5" y="57"/>
                    </a:cxn>
                    <a:cxn ang="0">
                      <a:pos x="205" y="58"/>
                    </a:cxn>
                  </a:cxnLst>
                  <a:rect l="0" t="0" r="r" b="b"/>
                  <a:pathLst>
                    <a:path w="205" h="58">
                      <a:moveTo>
                        <a:pt x="205" y="58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5" y="57"/>
                      </a:lnTo>
                      <a:lnTo>
                        <a:pt x="205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934907" y="1865314"/>
                  <a:ext cx="325438" cy="92075"/>
                </a:xfrm>
                <a:custGeom>
                  <a:avLst/>
                  <a:gdLst/>
                  <a:ahLst/>
                  <a:cxnLst>
                    <a:cxn ang="0">
                      <a:pos x="205" y="58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05" y="57"/>
                    </a:cxn>
                    <a:cxn ang="0">
                      <a:pos x="205" y="58"/>
                    </a:cxn>
                  </a:cxnLst>
                  <a:rect l="0" t="0" r="r" b="b"/>
                  <a:pathLst>
                    <a:path w="205" h="58">
                      <a:moveTo>
                        <a:pt x="205" y="58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05" y="57"/>
                      </a:lnTo>
                      <a:lnTo>
                        <a:pt x="205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926969" y="1874839"/>
                  <a:ext cx="327025" cy="92075"/>
                </a:xfrm>
                <a:custGeom>
                  <a:avLst/>
                  <a:gdLst/>
                  <a:ahLst/>
                  <a:cxnLst>
                    <a:cxn ang="0">
                      <a:pos x="205" y="58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6" y="57"/>
                    </a:cxn>
                    <a:cxn ang="0">
                      <a:pos x="205" y="58"/>
                    </a:cxn>
                  </a:cxnLst>
                  <a:rect l="0" t="0" r="r" b="b"/>
                  <a:pathLst>
                    <a:path w="206" h="58">
                      <a:moveTo>
                        <a:pt x="205" y="58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6" y="57"/>
                      </a:lnTo>
                      <a:lnTo>
                        <a:pt x="205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920619" y="1884364"/>
                  <a:ext cx="328613" cy="95250"/>
                </a:xfrm>
                <a:custGeom>
                  <a:avLst/>
                  <a:gdLst/>
                  <a:ahLst/>
                  <a:cxnLst>
                    <a:cxn ang="0">
                      <a:pos x="206" y="6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07" y="59"/>
                    </a:cxn>
                    <a:cxn ang="0">
                      <a:pos x="206" y="60"/>
                    </a:cxn>
                  </a:cxnLst>
                  <a:rect l="0" t="0" r="r" b="b"/>
                  <a:pathLst>
                    <a:path w="207" h="60">
                      <a:moveTo>
                        <a:pt x="206" y="6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07" y="59"/>
                      </a:lnTo>
                      <a:lnTo>
                        <a:pt x="206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912682" y="1895476"/>
                  <a:ext cx="328613" cy="95250"/>
                </a:xfrm>
                <a:custGeom>
                  <a:avLst/>
                  <a:gdLst/>
                  <a:ahLst/>
                  <a:cxnLst>
                    <a:cxn ang="0">
                      <a:pos x="207" y="60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7" y="59"/>
                    </a:cxn>
                    <a:cxn ang="0">
                      <a:pos x="207" y="60"/>
                    </a:cxn>
                  </a:cxnLst>
                  <a:rect l="0" t="0" r="r" b="b"/>
                  <a:pathLst>
                    <a:path w="207" h="60">
                      <a:moveTo>
                        <a:pt x="207" y="60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7" y="59"/>
                      </a:lnTo>
                      <a:lnTo>
                        <a:pt x="207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906332" y="1906589"/>
                  <a:ext cx="328613" cy="93662"/>
                </a:xfrm>
                <a:custGeom>
                  <a:avLst/>
                  <a:gdLst/>
                  <a:ahLst/>
                  <a:cxnLst>
                    <a:cxn ang="0">
                      <a:pos x="206" y="59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07" y="59"/>
                    </a:cxn>
                    <a:cxn ang="0">
                      <a:pos x="206" y="59"/>
                    </a:cxn>
                  </a:cxnLst>
                  <a:rect l="0" t="0" r="r" b="b"/>
                  <a:pathLst>
                    <a:path w="207" h="59">
                      <a:moveTo>
                        <a:pt x="206" y="59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07" y="59"/>
                      </a:lnTo>
                      <a:lnTo>
                        <a:pt x="206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898394" y="1916114"/>
                  <a:ext cx="330200" cy="95250"/>
                </a:xfrm>
                <a:custGeom>
                  <a:avLst/>
                  <a:gdLst/>
                  <a:ahLst/>
                  <a:cxnLst>
                    <a:cxn ang="0">
                      <a:pos x="207" y="6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08" y="59"/>
                    </a:cxn>
                    <a:cxn ang="0">
                      <a:pos x="207" y="60"/>
                    </a:cxn>
                  </a:cxnLst>
                  <a:rect l="0" t="0" r="r" b="b"/>
                  <a:pathLst>
                    <a:path w="208" h="60">
                      <a:moveTo>
                        <a:pt x="207" y="6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08" y="59"/>
                      </a:lnTo>
                      <a:lnTo>
                        <a:pt x="207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890457" y="1925639"/>
                  <a:ext cx="141288" cy="42862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89" y="26"/>
                    </a:cxn>
                    <a:cxn ang="0">
                      <a:pos x="88" y="27"/>
                    </a:cxn>
                  </a:cxnLst>
                  <a:rect l="0" t="0" r="r" b="b"/>
                  <a:pathLst>
                    <a:path w="89" h="27">
                      <a:moveTo>
                        <a:pt x="88" y="27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9" y="26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882519" y="1936751"/>
                  <a:ext cx="331788" cy="98425"/>
                </a:xfrm>
                <a:custGeom>
                  <a:avLst/>
                  <a:gdLst/>
                  <a:ahLst/>
                  <a:cxnLst>
                    <a:cxn ang="0">
                      <a:pos x="208" y="6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9" y="61"/>
                    </a:cxn>
                    <a:cxn ang="0">
                      <a:pos x="208" y="62"/>
                    </a:cxn>
                  </a:cxnLst>
                  <a:rect l="0" t="0" r="r" b="b"/>
                  <a:pathLst>
                    <a:path w="209" h="62">
                      <a:moveTo>
                        <a:pt x="208" y="6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9" y="61"/>
                      </a:lnTo>
                      <a:lnTo>
                        <a:pt x="208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876169" y="1947864"/>
                  <a:ext cx="331788" cy="98425"/>
                </a:xfrm>
                <a:custGeom>
                  <a:avLst/>
                  <a:gdLst/>
                  <a:ahLst/>
                  <a:cxnLst>
                    <a:cxn ang="0">
                      <a:pos x="209" y="6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09" y="61"/>
                    </a:cxn>
                    <a:cxn ang="0">
                      <a:pos x="209" y="62"/>
                    </a:cxn>
                  </a:cxnLst>
                  <a:rect l="0" t="0" r="r" b="b"/>
                  <a:pathLst>
                    <a:path w="209" h="62">
                      <a:moveTo>
                        <a:pt x="209" y="6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09" y="61"/>
                      </a:lnTo>
                      <a:lnTo>
                        <a:pt x="209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0" name="Freeform 37"/>
                <p:cNvSpPr>
                  <a:spLocks/>
                </p:cNvSpPr>
                <p:nvPr/>
              </p:nvSpPr>
              <p:spPr bwMode="auto">
                <a:xfrm>
                  <a:off x="868232" y="1957389"/>
                  <a:ext cx="333375" cy="100012"/>
                </a:xfrm>
                <a:custGeom>
                  <a:avLst/>
                  <a:gdLst/>
                  <a:ahLst/>
                  <a:cxnLst>
                    <a:cxn ang="0">
                      <a:pos x="209" y="63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10" y="62"/>
                    </a:cxn>
                    <a:cxn ang="0">
                      <a:pos x="209" y="63"/>
                    </a:cxn>
                  </a:cxnLst>
                  <a:rect l="0" t="0" r="r" b="b"/>
                  <a:pathLst>
                    <a:path w="210" h="63">
                      <a:moveTo>
                        <a:pt x="209" y="6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10" y="62"/>
                      </a:lnTo>
                      <a:lnTo>
                        <a:pt x="209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1" name="Freeform 38"/>
                <p:cNvSpPr>
                  <a:spLocks/>
                </p:cNvSpPr>
                <p:nvPr/>
              </p:nvSpPr>
              <p:spPr bwMode="auto">
                <a:xfrm>
                  <a:off x="860294" y="1968501"/>
                  <a:ext cx="334963" cy="101600"/>
                </a:xfrm>
                <a:custGeom>
                  <a:avLst/>
                  <a:gdLst/>
                  <a:ahLst/>
                  <a:cxnLst>
                    <a:cxn ang="0">
                      <a:pos x="210" y="6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11" y="63"/>
                    </a:cxn>
                    <a:cxn ang="0">
                      <a:pos x="210" y="64"/>
                    </a:cxn>
                  </a:cxnLst>
                  <a:rect l="0" t="0" r="r" b="b"/>
                  <a:pathLst>
                    <a:path w="211" h="64">
                      <a:moveTo>
                        <a:pt x="210" y="6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11" y="63"/>
                      </a:lnTo>
                      <a:lnTo>
                        <a:pt x="21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2" name="Freeform 39"/>
                <p:cNvSpPr>
                  <a:spLocks/>
                </p:cNvSpPr>
                <p:nvPr/>
              </p:nvSpPr>
              <p:spPr bwMode="auto">
                <a:xfrm>
                  <a:off x="852357" y="1979614"/>
                  <a:ext cx="334963" cy="101600"/>
                </a:xfrm>
                <a:custGeom>
                  <a:avLst/>
                  <a:gdLst/>
                  <a:ahLst/>
                  <a:cxnLst>
                    <a:cxn ang="0">
                      <a:pos x="210" y="6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11" y="63"/>
                    </a:cxn>
                    <a:cxn ang="0">
                      <a:pos x="210" y="64"/>
                    </a:cxn>
                  </a:cxnLst>
                  <a:rect l="0" t="0" r="r" b="b"/>
                  <a:pathLst>
                    <a:path w="211" h="64">
                      <a:moveTo>
                        <a:pt x="210" y="6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11" y="63"/>
                      </a:lnTo>
                      <a:lnTo>
                        <a:pt x="21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3" name="Freeform 40"/>
                <p:cNvSpPr>
                  <a:spLocks/>
                </p:cNvSpPr>
                <p:nvPr/>
              </p:nvSpPr>
              <p:spPr bwMode="auto">
                <a:xfrm>
                  <a:off x="844419" y="1990726"/>
                  <a:ext cx="334963" cy="101600"/>
                </a:xfrm>
                <a:custGeom>
                  <a:avLst/>
                  <a:gdLst/>
                  <a:ahLst/>
                  <a:cxnLst>
                    <a:cxn ang="0">
                      <a:pos x="211" y="6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11" y="63"/>
                    </a:cxn>
                    <a:cxn ang="0">
                      <a:pos x="211" y="64"/>
                    </a:cxn>
                  </a:cxnLst>
                  <a:rect l="0" t="0" r="r" b="b"/>
                  <a:pathLst>
                    <a:path w="211" h="64">
                      <a:moveTo>
                        <a:pt x="211" y="6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11" y="63"/>
                      </a:lnTo>
                      <a:lnTo>
                        <a:pt x="211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4" name="Freeform 41"/>
                <p:cNvSpPr>
                  <a:spLocks/>
                </p:cNvSpPr>
                <p:nvPr/>
              </p:nvSpPr>
              <p:spPr bwMode="auto">
                <a:xfrm>
                  <a:off x="838069" y="2000251"/>
                  <a:ext cx="334963" cy="104775"/>
                </a:xfrm>
                <a:custGeom>
                  <a:avLst/>
                  <a:gdLst/>
                  <a:ahLst/>
                  <a:cxnLst>
                    <a:cxn ang="0">
                      <a:pos x="210" y="66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11" y="65"/>
                    </a:cxn>
                    <a:cxn ang="0">
                      <a:pos x="210" y="66"/>
                    </a:cxn>
                  </a:cxnLst>
                  <a:rect l="0" t="0" r="r" b="b"/>
                  <a:pathLst>
                    <a:path w="211" h="66">
                      <a:moveTo>
                        <a:pt x="210" y="66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11" y="65"/>
                      </a:lnTo>
                      <a:lnTo>
                        <a:pt x="21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35" name="Freeform 42"/>
                <p:cNvSpPr>
                  <a:spLocks/>
                </p:cNvSpPr>
                <p:nvPr/>
              </p:nvSpPr>
              <p:spPr bwMode="auto">
                <a:xfrm>
                  <a:off x="830132" y="2011364"/>
                  <a:ext cx="104775" cy="33337"/>
                </a:xfrm>
                <a:custGeom>
                  <a:avLst/>
                  <a:gdLst/>
                  <a:ahLst/>
                  <a:cxnLst>
                    <a:cxn ang="0">
                      <a:pos x="66" y="2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66" y="20"/>
                    </a:cxn>
                    <a:cxn ang="0">
                      <a:pos x="66" y="21"/>
                    </a:cxn>
                  </a:cxnLst>
                  <a:rect l="0" t="0" r="r" b="b"/>
                  <a:pathLst>
                    <a:path w="66" h="21">
                      <a:moveTo>
                        <a:pt x="66" y="2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66" y="20"/>
                      </a:lnTo>
                      <a:lnTo>
                        <a:pt x="66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4664911" y="1869253"/>
                <a:ext cx="278874" cy="282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1023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Freeform 924"/>
              <p:cNvSpPr>
                <a:spLocks/>
              </p:cNvSpPr>
              <p:nvPr/>
            </p:nvSpPr>
            <p:spPr bwMode="auto">
              <a:xfrm>
                <a:off x="3822157" y="2527049"/>
                <a:ext cx="220345" cy="169815"/>
              </a:xfrm>
              <a:custGeom>
                <a:avLst/>
                <a:gdLst/>
                <a:ahLst/>
                <a:cxnLst>
                  <a:cxn ang="0">
                    <a:pos x="337" y="215"/>
                  </a:cxn>
                  <a:cxn ang="0">
                    <a:pos x="337" y="215"/>
                  </a:cxn>
                  <a:cxn ang="0">
                    <a:pos x="0" y="215"/>
                  </a:cxn>
                  <a:cxn ang="0">
                    <a:pos x="0" y="0"/>
                  </a:cxn>
                  <a:cxn ang="0">
                    <a:pos x="337" y="0"/>
                  </a:cxn>
                  <a:cxn ang="0">
                    <a:pos x="337" y="215"/>
                  </a:cxn>
                </a:cxnLst>
                <a:rect l="0" t="0" r="r" b="b"/>
                <a:pathLst>
                  <a:path w="337" h="215">
                    <a:moveTo>
                      <a:pt x="337" y="215"/>
                    </a:moveTo>
                    <a:lnTo>
                      <a:pt x="337" y="215"/>
                    </a:lnTo>
                    <a:lnTo>
                      <a:pt x="0" y="215"/>
                    </a:lnTo>
                    <a:lnTo>
                      <a:pt x="0" y="0"/>
                    </a:lnTo>
                    <a:lnTo>
                      <a:pt x="337" y="0"/>
                    </a:lnTo>
                    <a:lnTo>
                      <a:pt x="337" y="21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102396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421" y="1037368"/>
                <a:ext cx="3538157" cy="359283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727675" y="1846763"/>
                <a:ext cx="3350367" cy="2490976"/>
                <a:chOff x="2727675" y="1846763"/>
                <a:chExt cx="3350367" cy="2490976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5276024" y="2943143"/>
                  <a:ext cx="802018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Risk &amp;    Sustainability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965260" y="4147486"/>
                  <a:ext cx="852910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Workforce</a:t>
                  </a:r>
                  <a:b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Management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015159" y="3699503"/>
                  <a:ext cx="649537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Sales &amp; Marketing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3176706" y="3673990"/>
                  <a:ext cx="649537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Finance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727675" y="2929495"/>
                  <a:ext cx="782812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Supply Chain </a:t>
                  </a:r>
                  <a:b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Management</a:t>
                  </a:r>
                  <a:endParaRPr lang="en-US" sz="900" kern="0" dirty="0"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896846" y="2124127"/>
                  <a:ext cx="782812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Sourcing &amp;</a:t>
                  </a:r>
                  <a:r>
                    <a:rPr lang="en-US" sz="9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 </a:t>
                  </a: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Procurement</a:t>
                  </a:r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3335267" y="3436576"/>
                  <a:ext cx="230791" cy="234101"/>
                  <a:chOff x="3139695" y="3266819"/>
                  <a:chExt cx="347248" cy="352228"/>
                </a:xfrm>
              </p:grpSpPr>
              <p:sp>
                <p:nvSpPr>
                  <p:cNvPr id="97" name="AutoShape 1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139695" y="3266819"/>
                    <a:ext cx="347248" cy="352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8" name="Freeform 12"/>
                  <p:cNvSpPr>
                    <a:spLocks/>
                  </p:cNvSpPr>
                  <p:nvPr/>
                </p:nvSpPr>
                <p:spPr bwMode="auto">
                  <a:xfrm>
                    <a:off x="3139695" y="3266819"/>
                    <a:ext cx="347248" cy="284923"/>
                  </a:xfrm>
                  <a:custGeom>
                    <a:avLst/>
                    <a:gdLst>
                      <a:gd name="T0" fmla="*/ 441 w 619"/>
                      <a:gd name="T1" fmla="*/ 0 h 508"/>
                      <a:gd name="T2" fmla="*/ 0 w 619"/>
                      <a:gd name="T3" fmla="*/ 274 h 508"/>
                      <a:gd name="T4" fmla="*/ 180 w 619"/>
                      <a:gd name="T5" fmla="*/ 508 h 508"/>
                      <a:gd name="T6" fmla="*/ 619 w 619"/>
                      <a:gd name="T7" fmla="*/ 221 h 508"/>
                      <a:gd name="T8" fmla="*/ 441 w 619"/>
                      <a:gd name="T9" fmla="*/ 0 h 5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9" h="508">
                        <a:moveTo>
                          <a:pt x="441" y="0"/>
                        </a:moveTo>
                        <a:lnTo>
                          <a:pt x="0" y="274"/>
                        </a:lnTo>
                        <a:lnTo>
                          <a:pt x="180" y="508"/>
                        </a:lnTo>
                        <a:lnTo>
                          <a:pt x="619" y="221"/>
                        </a:lnTo>
                        <a:lnTo>
                          <a:pt x="441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242355" y="3338050"/>
                    <a:ext cx="141929" cy="14246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0" name="Freeform 14"/>
                  <p:cNvSpPr>
                    <a:spLocks/>
                  </p:cNvSpPr>
                  <p:nvPr/>
                </p:nvSpPr>
                <p:spPr bwMode="auto">
                  <a:xfrm>
                    <a:off x="3264794" y="3347024"/>
                    <a:ext cx="111074" cy="116101"/>
                  </a:xfrm>
                  <a:custGeom>
                    <a:avLst/>
                    <a:gdLst>
                      <a:gd name="T0" fmla="*/ 48 w 89"/>
                      <a:gd name="T1" fmla="*/ 21 h 93"/>
                      <a:gd name="T2" fmla="*/ 41 w 89"/>
                      <a:gd name="T3" fmla="*/ 11 h 93"/>
                      <a:gd name="T4" fmla="*/ 20 w 89"/>
                      <a:gd name="T5" fmla="*/ 7 h 93"/>
                      <a:gd name="T6" fmla="*/ 16 w 89"/>
                      <a:gd name="T7" fmla="*/ 2 h 93"/>
                      <a:gd name="T8" fmla="*/ 2 w 89"/>
                      <a:gd name="T9" fmla="*/ 14 h 93"/>
                      <a:gd name="T10" fmla="*/ 6 w 89"/>
                      <a:gd name="T11" fmla="*/ 18 h 93"/>
                      <a:gd name="T12" fmla="*/ 6 w 89"/>
                      <a:gd name="T13" fmla="*/ 39 h 93"/>
                      <a:gd name="T14" fmla="*/ 47 w 89"/>
                      <a:gd name="T15" fmla="*/ 55 h 93"/>
                      <a:gd name="T16" fmla="*/ 66 w 89"/>
                      <a:gd name="T17" fmla="*/ 70 h 93"/>
                      <a:gd name="T18" fmla="*/ 56 w 89"/>
                      <a:gd name="T19" fmla="*/ 69 h 93"/>
                      <a:gd name="T20" fmla="*/ 46 w 89"/>
                      <a:gd name="T21" fmla="*/ 60 h 93"/>
                      <a:gd name="T22" fmla="*/ 33 w 89"/>
                      <a:gd name="T23" fmla="*/ 71 h 93"/>
                      <a:gd name="T24" fmla="*/ 41 w 89"/>
                      <a:gd name="T25" fmla="*/ 80 h 93"/>
                      <a:gd name="T26" fmla="*/ 55 w 89"/>
                      <a:gd name="T27" fmla="*/ 91 h 93"/>
                      <a:gd name="T28" fmla="*/ 79 w 89"/>
                      <a:gd name="T29" fmla="*/ 84 h 93"/>
                      <a:gd name="T30" fmla="*/ 72 w 89"/>
                      <a:gd name="T31" fmla="*/ 47 h 93"/>
                      <a:gd name="T32" fmla="*/ 56 w 89"/>
                      <a:gd name="T33" fmla="*/ 38 h 93"/>
                      <a:gd name="T34" fmla="*/ 34 w 89"/>
                      <a:gd name="T35" fmla="*/ 38 h 93"/>
                      <a:gd name="T36" fmla="*/ 24 w 89"/>
                      <a:gd name="T37" fmla="*/ 31 h 93"/>
                      <a:gd name="T38" fmla="*/ 27 w 89"/>
                      <a:gd name="T39" fmla="*/ 21 h 93"/>
                      <a:gd name="T40" fmla="*/ 38 w 89"/>
                      <a:gd name="T41" fmla="*/ 31 h 93"/>
                      <a:gd name="T42" fmla="*/ 48 w 89"/>
                      <a:gd name="T43" fmla="*/ 2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9" h="93">
                        <a:moveTo>
                          <a:pt x="48" y="21"/>
                        </a:moveTo>
                        <a:cubicBezTo>
                          <a:pt x="49" y="21"/>
                          <a:pt x="42" y="12"/>
                          <a:pt x="41" y="11"/>
                        </a:cubicBezTo>
                        <a:cubicBezTo>
                          <a:pt x="36" y="6"/>
                          <a:pt x="28" y="0"/>
                          <a:pt x="20" y="7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6" y="18"/>
                          <a:pt x="6" y="18"/>
                          <a:pt x="6" y="18"/>
                        </a:cubicBezTo>
                        <a:cubicBezTo>
                          <a:pt x="6" y="18"/>
                          <a:pt x="0" y="29"/>
                          <a:pt x="6" y="39"/>
                        </a:cubicBezTo>
                        <a:cubicBezTo>
                          <a:pt x="11" y="47"/>
                          <a:pt x="27" y="55"/>
                          <a:pt x="47" y="55"/>
                        </a:cubicBezTo>
                        <a:cubicBezTo>
                          <a:pt x="66" y="55"/>
                          <a:pt x="67" y="67"/>
                          <a:pt x="66" y="70"/>
                        </a:cubicBezTo>
                        <a:cubicBezTo>
                          <a:pt x="64" y="76"/>
                          <a:pt x="59" y="71"/>
                          <a:pt x="56" y="69"/>
                        </a:cubicBezTo>
                        <a:cubicBezTo>
                          <a:pt x="55" y="68"/>
                          <a:pt x="46" y="59"/>
                          <a:pt x="46" y="60"/>
                        </a:cubicBezTo>
                        <a:cubicBezTo>
                          <a:pt x="33" y="71"/>
                          <a:pt x="33" y="71"/>
                          <a:pt x="33" y="71"/>
                        </a:cubicBezTo>
                        <a:cubicBezTo>
                          <a:pt x="36" y="74"/>
                          <a:pt x="38" y="77"/>
                          <a:pt x="41" y="80"/>
                        </a:cubicBezTo>
                        <a:cubicBezTo>
                          <a:pt x="45" y="84"/>
                          <a:pt x="49" y="89"/>
                          <a:pt x="55" y="91"/>
                        </a:cubicBezTo>
                        <a:cubicBezTo>
                          <a:pt x="64" y="93"/>
                          <a:pt x="73" y="90"/>
                          <a:pt x="79" y="84"/>
                        </a:cubicBezTo>
                        <a:cubicBezTo>
                          <a:pt x="89" y="72"/>
                          <a:pt x="82" y="56"/>
                          <a:pt x="72" y="47"/>
                        </a:cubicBezTo>
                        <a:cubicBezTo>
                          <a:pt x="68" y="43"/>
                          <a:pt x="62" y="39"/>
                          <a:pt x="56" y="38"/>
                        </a:cubicBezTo>
                        <a:cubicBezTo>
                          <a:pt x="49" y="38"/>
                          <a:pt x="42" y="40"/>
                          <a:pt x="34" y="38"/>
                        </a:cubicBezTo>
                        <a:cubicBezTo>
                          <a:pt x="30" y="37"/>
                          <a:pt x="27" y="35"/>
                          <a:pt x="24" y="31"/>
                        </a:cubicBezTo>
                        <a:cubicBezTo>
                          <a:pt x="17" y="23"/>
                          <a:pt x="21" y="19"/>
                          <a:pt x="27" y="21"/>
                        </a:cubicBezTo>
                        <a:cubicBezTo>
                          <a:pt x="32" y="23"/>
                          <a:pt x="38" y="31"/>
                          <a:pt x="38" y="31"/>
                        </a:cubicBezTo>
                        <a:lnTo>
                          <a:pt x="48" y="21"/>
                        </a:lnTo>
                        <a:close/>
                      </a:path>
                    </a:pathLst>
                  </a:custGeom>
                  <a:solidFill>
                    <a:srgbClr val="1D1D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1" name="Freeform 15"/>
                  <p:cNvSpPr>
                    <a:spLocks/>
                  </p:cNvSpPr>
                  <p:nvPr/>
                </p:nvSpPr>
                <p:spPr bwMode="auto">
                  <a:xfrm>
                    <a:off x="3148671" y="3415450"/>
                    <a:ext cx="332101" cy="162653"/>
                  </a:xfrm>
                  <a:custGeom>
                    <a:avLst/>
                    <a:gdLst>
                      <a:gd name="T0" fmla="*/ 0 w 592"/>
                      <a:gd name="T1" fmla="*/ 82 h 290"/>
                      <a:gd name="T2" fmla="*/ 158 w 592"/>
                      <a:gd name="T3" fmla="*/ 290 h 290"/>
                      <a:gd name="T4" fmla="*/ 592 w 592"/>
                      <a:gd name="T5" fmla="*/ 0 h 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92" h="290">
                        <a:moveTo>
                          <a:pt x="0" y="82"/>
                        </a:moveTo>
                        <a:lnTo>
                          <a:pt x="158" y="290"/>
                        </a:lnTo>
                        <a:lnTo>
                          <a:pt x="592" y="0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2" name="Freeform 16"/>
                  <p:cNvSpPr>
                    <a:spLocks/>
                  </p:cNvSpPr>
                  <p:nvPr/>
                </p:nvSpPr>
                <p:spPr bwMode="auto">
                  <a:xfrm>
                    <a:off x="3144744" y="3449103"/>
                    <a:ext cx="330980" cy="160970"/>
                  </a:xfrm>
                  <a:custGeom>
                    <a:avLst/>
                    <a:gdLst>
                      <a:gd name="T0" fmla="*/ 0 w 590"/>
                      <a:gd name="T1" fmla="*/ 80 h 287"/>
                      <a:gd name="T2" fmla="*/ 158 w 590"/>
                      <a:gd name="T3" fmla="*/ 287 h 287"/>
                      <a:gd name="T4" fmla="*/ 590 w 590"/>
                      <a:gd name="T5" fmla="*/ 0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90" h="287">
                        <a:moveTo>
                          <a:pt x="0" y="80"/>
                        </a:moveTo>
                        <a:lnTo>
                          <a:pt x="158" y="287"/>
                        </a:lnTo>
                        <a:lnTo>
                          <a:pt x="590" y="0"/>
                        </a:lnTo>
                      </a:path>
                    </a:pathLst>
                  </a:custGeom>
                  <a:noFill/>
                  <a:ln w="38100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4" name="Freeform 12"/>
                <p:cNvSpPr>
                  <a:spLocks noEditPoints="1"/>
                </p:cNvSpPr>
                <p:nvPr/>
              </p:nvSpPr>
              <p:spPr bwMode="auto">
                <a:xfrm>
                  <a:off x="2909965" y="2693667"/>
                  <a:ext cx="424521" cy="185730"/>
                </a:xfrm>
                <a:custGeom>
                  <a:avLst/>
                  <a:gdLst>
                    <a:gd name="T0" fmla="*/ 198 w 199"/>
                    <a:gd name="T1" fmla="*/ 48 h 87"/>
                    <a:gd name="T2" fmla="*/ 170 w 199"/>
                    <a:gd name="T3" fmla="*/ 27 h 87"/>
                    <a:gd name="T4" fmla="*/ 136 w 199"/>
                    <a:gd name="T5" fmla="*/ 14 h 87"/>
                    <a:gd name="T6" fmla="*/ 125 w 199"/>
                    <a:gd name="T7" fmla="*/ 6 h 87"/>
                    <a:gd name="T8" fmla="*/ 116 w 199"/>
                    <a:gd name="T9" fmla="*/ 3 h 87"/>
                    <a:gd name="T10" fmla="*/ 120 w 199"/>
                    <a:gd name="T11" fmla="*/ 14 h 87"/>
                    <a:gd name="T12" fmla="*/ 115 w 199"/>
                    <a:gd name="T13" fmla="*/ 61 h 87"/>
                    <a:gd name="T14" fmla="*/ 2 w 199"/>
                    <a:gd name="T15" fmla="*/ 13 h 87"/>
                    <a:gd name="T16" fmla="*/ 0 w 199"/>
                    <a:gd name="T17" fmla="*/ 61 h 87"/>
                    <a:gd name="T18" fmla="*/ 4 w 199"/>
                    <a:gd name="T19" fmla="*/ 68 h 87"/>
                    <a:gd name="T20" fmla="*/ 10 w 199"/>
                    <a:gd name="T21" fmla="*/ 74 h 87"/>
                    <a:gd name="T22" fmla="*/ 20 w 199"/>
                    <a:gd name="T23" fmla="*/ 87 h 87"/>
                    <a:gd name="T24" fmla="*/ 31 w 199"/>
                    <a:gd name="T25" fmla="*/ 74 h 87"/>
                    <a:gd name="T26" fmla="*/ 33 w 199"/>
                    <a:gd name="T27" fmla="*/ 76 h 87"/>
                    <a:gd name="T28" fmla="*/ 55 w 199"/>
                    <a:gd name="T29" fmla="*/ 76 h 87"/>
                    <a:gd name="T30" fmla="*/ 55 w 199"/>
                    <a:gd name="T31" fmla="*/ 74 h 87"/>
                    <a:gd name="T32" fmla="*/ 85 w 199"/>
                    <a:gd name="T33" fmla="*/ 68 h 87"/>
                    <a:gd name="T34" fmla="*/ 92 w 199"/>
                    <a:gd name="T35" fmla="*/ 74 h 87"/>
                    <a:gd name="T36" fmla="*/ 102 w 199"/>
                    <a:gd name="T37" fmla="*/ 87 h 87"/>
                    <a:gd name="T38" fmla="*/ 113 w 199"/>
                    <a:gd name="T39" fmla="*/ 74 h 87"/>
                    <a:gd name="T40" fmla="*/ 115 w 199"/>
                    <a:gd name="T41" fmla="*/ 76 h 87"/>
                    <a:gd name="T42" fmla="*/ 137 w 199"/>
                    <a:gd name="T43" fmla="*/ 78 h 87"/>
                    <a:gd name="T44" fmla="*/ 183 w 199"/>
                    <a:gd name="T45" fmla="*/ 87 h 87"/>
                    <a:gd name="T46" fmla="*/ 199 w 199"/>
                    <a:gd name="T47" fmla="*/ 78 h 87"/>
                    <a:gd name="T48" fmla="*/ 198 w 199"/>
                    <a:gd name="T49" fmla="*/ 72 h 87"/>
                    <a:gd name="T50" fmla="*/ 14 w 199"/>
                    <a:gd name="T51" fmla="*/ 76 h 87"/>
                    <a:gd name="T52" fmla="*/ 27 w 199"/>
                    <a:gd name="T53" fmla="*/ 76 h 87"/>
                    <a:gd name="T54" fmla="*/ 44 w 199"/>
                    <a:gd name="T55" fmla="*/ 83 h 87"/>
                    <a:gd name="T56" fmla="*/ 44 w 199"/>
                    <a:gd name="T57" fmla="*/ 70 h 87"/>
                    <a:gd name="T58" fmla="*/ 44 w 199"/>
                    <a:gd name="T59" fmla="*/ 83 h 87"/>
                    <a:gd name="T60" fmla="*/ 96 w 199"/>
                    <a:gd name="T61" fmla="*/ 76 h 87"/>
                    <a:gd name="T62" fmla="*/ 109 w 199"/>
                    <a:gd name="T63" fmla="*/ 76 h 87"/>
                    <a:gd name="T64" fmla="*/ 126 w 199"/>
                    <a:gd name="T65" fmla="*/ 83 h 87"/>
                    <a:gd name="T66" fmla="*/ 126 w 199"/>
                    <a:gd name="T67" fmla="*/ 70 h 87"/>
                    <a:gd name="T68" fmla="*/ 126 w 199"/>
                    <a:gd name="T69" fmla="*/ 83 h 87"/>
                    <a:gd name="T70" fmla="*/ 151 w 199"/>
                    <a:gd name="T71" fmla="*/ 31 h 87"/>
                    <a:gd name="T72" fmla="*/ 172 w 199"/>
                    <a:gd name="T73" fmla="*/ 43 h 87"/>
                    <a:gd name="T74" fmla="*/ 183 w 199"/>
                    <a:gd name="T75" fmla="*/ 83 h 87"/>
                    <a:gd name="T76" fmla="*/ 183 w 199"/>
                    <a:gd name="T77" fmla="*/ 70 h 87"/>
                    <a:gd name="T78" fmla="*/ 183 w 199"/>
                    <a:gd name="T79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99" h="87">
                      <a:moveTo>
                        <a:pt x="198" y="72"/>
                      </a:moveTo>
                      <a:cubicBezTo>
                        <a:pt x="198" y="48"/>
                        <a:pt x="198" y="48"/>
                        <a:pt x="198" y="48"/>
                      </a:cubicBezTo>
                      <a:cubicBezTo>
                        <a:pt x="176" y="44"/>
                        <a:pt x="176" y="44"/>
                        <a:pt x="176" y="44"/>
                      </a:cubicBezTo>
                      <a:cubicBezTo>
                        <a:pt x="170" y="27"/>
                        <a:pt x="170" y="27"/>
                        <a:pt x="170" y="27"/>
                      </a:cubicBezTo>
                      <a:cubicBezTo>
                        <a:pt x="149" y="27"/>
                        <a:pt x="149" y="27"/>
                        <a:pt x="149" y="27"/>
                      </a:cubicBezTo>
                      <a:cubicBezTo>
                        <a:pt x="136" y="14"/>
                        <a:pt x="136" y="14"/>
                        <a:pt x="136" y="14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5" y="6"/>
                        <a:pt x="125" y="6"/>
                        <a:pt x="125" y="6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cubicBezTo>
                        <a:pt x="120" y="14"/>
                        <a:pt x="120" y="14"/>
                        <a:pt x="120" y="14"/>
                      </a:cubicBezTo>
                      <a:cubicBezTo>
                        <a:pt x="120" y="61"/>
                        <a:pt x="120" y="61"/>
                        <a:pt x="120" y="61"/>
                      </a:cubicBezTo>
                      <a:cubicBezTo>
                        <a:pt x="115" y="61"/>
                        <a:pt x="115" y="61"/>
                        <a:pt x="115" y="61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9" y="75"/>
                        <a:pt x="9" y="75"/>
                        <a:pt x="9" y="76"/>
                      </a:cubicBezTo>
                      <a:cubicBezTo>
                        <a:pt x="9" y="82"/>
                        <a:pt x="14" y="87"/>
                        <a:pt x="20" y="87"/>
                      </a:cubicBezTo>
                      <a:cubicBezTo>
                        <a:pt x="26" y="87"/>
                        <a:pt x="31" y="82"/>
                        <a:pt x="31" y="76"/>
                      </a:cubicBezTo>
                      <a:cubicBezTo>
                        <a:pt x="31" y="75"/>
                        <a:pt x="31" y="75"/>
                        <a:pt x="31" y="74"/>
                      </a:cubicBezTo>
                      <a:cubicBezTo>
                        <a:pt x="33" y="74"/>
                        <a:pt x="33" y="74"/>
                        <a:pt x="33" y="74"/>
                      </a:cubicBezTo>
                      <a:cubicBezTo>
                        <a:pt x="33" y="75"/>
                        <a:pt x="33" y="75"/>
                        <a:pt x="33" y="76"/>
                      </a:cubicBezTo>
                      <a:cubicBezTo>
                        <a:pt x="33" y="82"/>
                        <a:pt x="38" y="87"/>
                        <a:pt x="44" y="87"/>
                      </a:cubicBezTo>
                      <a:cubicBezTo>
                        <a:pt x="50" y="87"/>
                        <a:pt x="55" y="82"/>
                        <a:pt x="55" y="76"/>
                      </a:cubicBezTo>
                      <a:cubicBezTo>
                        <a:pt x="55" y="75"/>
                        <a:pt x="55" y="75"/>
                        <a:pt x="55" y="74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85" y="68"/>
                        <a:pt x="85" y="68"/>
                        <a:pt x="85" y="68"/>
                      </a:cubicBezTo>
                      <a:cubicBezTo>
                        <a:pt x="91" y="74"/>
                        <a:pt x="91" y="74"/>
                        <a:pt x="91" y="74"/>
                      </a:cubicBezTo>
                      <a:cubicBezTo>
                        <a:pt x="92" y="74"/>
                        <a:pt x="92" y="74"/>
                        <a:pt x="92" y="74"/>
                      </a:cubicBezTo>
                      <a:cubicBezTo>
                        <a:pt x="91" y="75"/>
                        <a:pt x="91" y="75"/>
                        <a:pt x="91" y="76"/>
                      </a:cubicBezTo>
                      <a:cubicBezTo>
                        <a:pt x="91" y="82"/>
                        <a:pt x="96" y="87"/>
                        <a:pt x="102" y="87"/>
                      </a:cubicBezTo>
                      <a:cubicBezTo>
                        <a:pt x="108" y="87"/>
                        <a:pt x="113" y="82"/>
                        <a:pt x="113" y="76"/>
                      </a:cubicBezTo>
                      <a:cubicBezTo>
                        <a:pt x="113" y="75"/>
                        <a:pt x="113" y="75"/>
                        <a:pt x="113" y="74"/>
                      </a:cubicBezTo>
                      <a:cubicBezTo>
                        <a:pt x="115" y="74"/>
                        <a:pt x="115" y="74"/>
                        <a:pt x="115" y="74"/>
                      </a:cubicBezTo>
                      <a:cubicBezTo>
                        <a:pt x="115" y="75"/>
                        <a:pt x="115" y="75"/>
                        <a:pt x="115" y="76"/>
                      </a:cubicBezTo>
                      <a:cubicBezTo>
                        <a:pt x="115" y="82"/>
                        <a:pt x="120" y="87"/>
                        <a:pt x="126" y="87"/>
                      </a:cubicBezTo>
                      <a:cubicBezTo>
                        <a:pt x="132" y="87"/>
                        <a:pt x="136" y="83"/>
                        <a:pt x="137" y="78"/>
                      </a:cubicBezTo>
                      <a:cubicBezTo>
                        <a:pt x="173" y="78"/>
                        <a:pt x="173" y="78"/>
                        <a:pt x="173" y="78"/>
                      </a:cubicBezTo>
                      <a:cubicBezTo>
                        <a:pt x="173" y="83"/>
                        <a:pt x="178" y="87"/>
                        <a:pt x="183" y="87"/>
                      </a:cubicBezTo>
                      <a:cubicBezTo>
                        <a:pt x="189" y="87"/>
                        <a:pt x="193" y="83"/>
                        <a:pt x="194" y="78"/>
                      </a:cubicBezTo>
                      <a:cubicBezTo>
                        <a:pt x="199" y="78"/>
                        <a:pt x="199" y="78"/>
                        <a:pt x="199" y="78"/>
                      </a:cubicBezTo>
                      <a:cubicBezTo>
                        <a:pt x="199" y="72"/>
                        <a:pt x="199" y="72"/>
                        <a:pt x="199" y="72"/>
                      </a:cubicBezTo>
                      <a:lnTo>
                        <a:pt x="198" y="72"/>
                      </a:lnTo>
                      <a:close/>
                      <a:moveTo>
                        <a:pt x="20" y="83"/>
                      </a:moveTo>
                      <a:cubicBezTo>
                        <a:pt x="17" y="83"/>
                        <a:pt x="14" y="80"/>
                        <a:pt x="14" y="76"/>
                      </a:cubicBezTo>
                      <a:cubicBezTo>
                        <a:pt x="14" y="73"/>
                        <a:pt x="17" y="70"/>
                        <a:pt x="20" y="70"/>
                      </a:cubicBezTo>
                      <a:cubicBezTo>
                        <a:pt x="24" y="70"/>
                        <a:pt x="27" y="73"/>
                        <a:pt x="27" y="76"/>
                      </a:cubicBezTo>
                      <a:cubicBezTo>
                        <a:pt x="27" y="80"/>
                        <a:pt x="24" y="83"/>
                        <a:pt x="20" y="83"/>
                      </a:cubicBezTo>
                      <a:close/>
                      <a:moveTo>
                        <a:pt x="44" y="83"/>
                      </a:moveTo>
                      <a:cubicBezTo>
                        <a:pt x="40" y="83"/>
                        <a:pt x="38" y="80"/>
                        <a:pt x="38" y="76"/>
                      </a:cubicBezTo>
                      <a:cubicBezTo>
                        <a:pt x="38" y="73"/>
                        <a:pt x="40" y="70"/>
                        <a:pt x="44" y="70"/>
                      </a:cubicBezTo>
                      <a:cubicBezTo>
                        <a:pt x="48" y="70"/>
                        <a:pt x="51" y="73"/>
                        <a:pt x="51" y="76"/>
                      </a:cubicBezTo>
                      <a:cubicBezTo>
                        <a:pt x="51" y="80"/>
                        <a:pt x="48" y="83"/>
                        <a:pt x="44" y="83"/>
                      </a:cubicBezTo>
                      <a:close/>
                      <a:moveTo>
                        <a:pt x="102" y="83"/>
                      </a:moveTo>
                      <a:cubicBezTo>
                        <a:pt x="99" y="83"/>
                        <a:pt x="96" y="80"/>
                        <a:pt x="96" y="76"/>
                      </a:cubicBezTo>
                      <a:cubicBezTo>
                        <a:pt x="96" y="73"/>
                        <a:pt x="99" y="70"/>
                        <a:pt x="102" y="70"/>
                      </a:cubicBezTo>
                      <a:cubicBezTo>
                        <a:pt x="106" y="70"/>
                        <a:pt x="109" y="73"/>
                        <a:pt x="109" y="76"/>
                      </a:cubicBezTo>
                      <a:cubicBezTo>
                        <a:pt x="109" y="80"/>
                        <a:pt x="106" y="83"/>
                        <a:pt x="102" y="83"/>
                      </a:cubicBezTo>
                      <a:close/>
                      <a:moveTo>
                        <a:pt x="126" y="83"/>
                      </a:moveTo>
                      <a:cubicBezTo>
                        <a:pt x="122" y="83"/>
                        <a:pt x="120" y="80"/>
                        <a:pt x="120" y="76"/>
                      </a:cubicBezTo>
                      <a:cubicBezTo>
                        <a:pt x="120" y="73"/>
                        <a:pt x="122" y="70"/>
                        <a:pt x="126" y="70"/>
                      </a:cubicBezTo>
                      <a:cubicBezTo>
                        <a:pt x="130" y="70"/>
                        <a:pt x="133" y="73"/>
                        <a:pt x="133" y="76"/>
                      </a:cubicBezTo>
                      <a:cubicBezTo>
                        <a:pt x="133" y="80"/>
                        <a:pt x="130" y="83"/>
                        <a:pt x="126" y="83"/>
                      </a:cubicBezTo>
                      <a:close/>
                      <a:moveTo>
                        <a:pt x="151" y="43"/>
                      </a:move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67" y="31"/>
                        <a:pt x="167" y="31"/>
                        <a:pt x="167" y="31"/>
                      </a:cubicBezTo>
                      <a:cubicBezTo>
                        <a:pt x="172" y="43"/>
                        <a:pt x="172" y="43"/>
                        <a:pt x="172" y="43"/>
                      </a:cubicBezTo>
                      <a:lnTo>
                        <a:pt x="151" y="43"/>
                      </a:lnTo>
                      <a:close/>
                      <a:moveTo>
                        <a:pt x="183" y="83"/>
                      </a:moveTo>
                      <a:cubicBezTo>
                        <a:pt x="180" y="83"/>
                        <a:pt x="177" y="80"/>
                        <a:pt x="177" y="76"/>
                      </a:cubicBezTo>
                      <a:cubicBezTo>
                        <a:pt x="177" y="73"/>
                        <a:pt x="180" y="70"/>
                        <a:pt x="183" y="70"/>
                      </a:cubicBezTo>
                      <a:cubicBezTo>
                        <a:pt x="187" y="70"/>
                        <a:pt x="190" y="73"/>
                        <a:pt x="190" y="76"/>
                      </a:cubicBezTo>
                      <a:cubicBezTo>
                        <a:pt x="190" y="80"/>
                        <a:pt x="187" y="83"/>
                        <a:pt x="183" y="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50" tIns="34275" rIns="68550" bIns="34275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5" name="Freeform 951"/>
                <p:cNvSpPr>
                  <a:spLocks noEditPoints="1"/>
                </p:cNvSpPr>
                <p:nvPr/>
              </p:nvSpPr>
              <p:spPr bwMode="auto">
                <a:xfrm>
                  <a:off x="4312510" y="3813285"/>
                  <a:ext cx="210960" cy="293432"/>
                </a:xfrm>
                <a:custGeom>
                  <a:avLst/>
                  <a:gdLst/>
                  <a:ahLst/>
                  <a:cxnLst>
                    <a:cxn ang="0">
                      <a:pos x="83" y="26"/>
                    </a:cxn>
                    <a:cxn ang="0">
                      <a:pos x="57" y="0"/>
                    </a:cxn>
                    <a:cxn ang="0">
                      <a:pos x="31" y="26"/>
                    </a:cxn>
                    <a:cxn ang="0">
                      <a:pos x="57" y="52"/>
                    </a:cxn>
                    <a:cxn ang="0">
                      <a:pos x="83" y="26"/>
                    </a:cxn>
                    <a:cxn ang="0">
                      <a:pos x="114" y="152"/>
                    </a:cxn>
                    <a:cxn ang="0">
                      <a:pos x="109" y="79"/>
                    </a:cxn>
                    <a:cxn ang="0">
                      <a:pos x="93" y="58"/>
                    </a:cxn>
                    <a:cxn ang="0">
                      <a:pos x="77" y="54"/>
                    </a:cxn>
                    <a:cxn ang="0">
                      <a:pos x="69" y="71"/>
                    </a:cxn>
                    <a:cxn ang="0">
                      <a:pos x="57" y="58"/>
                    </a:cxn>
                    <a:cxn ang="0">
                      <a:pos x="45" y="71"/>
                    </a:cxn>
                    <a:cxn ang="0">
                      <a:pos x="37" y="54"/>
                    </a:cxn>
                    <a:cxn ang="0">
                      <a:pos x="22" y="58"/>
                    </a:cxn>
                    <a:cxn ang="0">
                      <a:pos x="4" y="80"/>
                    </a:cxn>
                    <a:cxn ang="0">
                      <a:pos x="0" y="152"/>
                    </a:cxn>
                    <a:cxn ang="0">
                      <a:pos x="3" y="154"/>
                    </a:cxn>
                    <a:cxn ang="0">
                      <a:pos x="11" y="159"/>
                    </a:cxn>
                    <a:cxn ang="0">
                      <a:pos x="20" y="154"/>
                    </a:cxn>
                    <a:cxn ang="0">
                      <a:pos x="23" y="152"/>
                    </a:cxn>
                    <a:cxn ang="0">
                      <a:pos x="23" y="94"/>
                    </a:cxn>
                    <a:cxn ang="0">
                      <a:pos x="29" y="94"/>
                    </a:cxn>
                    <a:cxn ang="0">
                      <a:pos x="29" y="137"/>
                    </a:cxn>
                    <a:cxn ang="0">
                      <a:pos x="29" y="156"/>
                    </a:cxn>
                    <a:cxn ang="0">
                      <a:pos x="31" y="159"/>
                    </a:cxn>
                    <a:cxn ang="0">
                      <a:pos x="83" y="159"/>
                    </a:cxn>
                    <a:cxn ang="0">
                      <a:pos x="85" y="156"/>
                    </a:cxn>
                    <a:cxn ang="0">
                      <a:pos x="85" y="137"/>
                    </a:cxn>
                    <a:cxn ang="0">
                      <a:pos x="85" y="94"/>
                    </a:cxn>
                    <a:cxn ang="0">
                      <a:pos x="91" y="94"/>
                    </a:cxn>
                    <a:cxn ang="0">
                      <a:pos x="91" y="152"/>
                    </a:cxn>
                    <a:cxn ang="0">
                      <a:pos x="94" y="154"/>
                    </a:cxn>
                    <a:cxn ang="0">
                      <a:pos x="103" y="159"/>
                    </a:cxn>
                    <a:cxn ang="0">
                      <a:pos x="111" y="154"/>
                    </a:cxn>
                    <a:cxn ang="0">
                      <a:pos x="114" y="152"/>
                    </a:cxn>
                  </a:cxnLst>
                  <a:rect l="0" t="0" r="r" b="b"/>
                  <a:pathLst>
                    <a:path w="114" h="159">
                      <a:moveTo>
                        <a:pt x="83" y="26"/>
                      </a:moveTo>
                      <a:cubicBezTo>
                        <a:pt x="83" y="12"/>
                        <a:pt x="71" y="0"/>
                        <a:pt x="57" y="0"/>
                      </a:cubicBezTo>
                      <a:cubicBezTo>
                        <a:pt x="43" y="0"/>
                        <a:pt x="31" y="12"/>
                        <a:pt x="31" y="26"/>
                      </a:cubicBezTo>
                      <a:cubicBezTo>
                        <a:pt x="31" y="41"/>
                        <a:pt x="43" y="52"/>
                        <a:pt x="57" y="52"/>
                      </a:cubicBezTo>
                      <a:cubicBezTo>
                        <a:pt x="71" y="52"/>
                        <a:pt x="83" y="41"/>
                        <a:pt x="83" y="26"/>
                      </a:cubicBezTo>
                      <a:moveTo>
                        <a:pt x="114" y="152"/>
                      </a:moveTo>
                      <a:cubicBezTo>
                        <a:pt x="114" y="150"/>
                        <a:pt x="110" y="86"/>
                        <a:pt x="109" y="79"/>
                      </a:cubicBezTo>
                      <a:cubicBezTo>
                        <a:pt x="108" y="68"/>
                        <a:pt x="104" y="62"/>
                        <a:pt x="93" y="58"/>
                      </a:cubicBezTo>
                      <a:cubicBezTo>
                        <a:pt x="90" y="57"/>
                        <a:pt x="84" y="55"/>
                        <a:pt x="77" y="54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1" y="56"/>
                        <a:pt x="25" y="57"/>
                        <a:pt x="22" y="58"/>
                      </a:cubicBezTo>
                      <a:cubicBezTo>
                        <a:pt x="12" y="61"/>
                        <a:pt x="5" y="69"/>
                        <a:pt x="4" y="80"/>
                      </a:cubicBezTo>
                      <a:cubicBezTo>
                        <a:pt x="4" y="88"/>
                        <a:pt x="0" y="150"/>
                        <a:pt x="0" y="152"/>
                      </a:cubicBezTo>
                      <a:cubicBezTo>
                        <a:pt x="0" y="153"/>
                        <a:pt x="1" y="154"/>
                        <a:pt x="3" y="154"/>
                      </a:cubicBezTo>
                      <a:cubicBezTo>
                        <a:pt x="3" y="154"/>
                        <a:pt x="5" y="159"/>
                        <a:pt x="11" y="159"/>
                      </a:cubicBezTo>
                      <a:cubicBezTo>
                        <a:pt x="17" y="159"/>
                        <a:pt x="19" y="154"/>
                        <a:pt x="20" y="154"/>
                      </a:cubicBezTo>
                      <a:cubicBezTo>
                        <a:pt x="22" y="154"/>
                        <a:pt x="23" y="153"/>
                        <a:pt x="23" y="152"/>
                      </a:cubicBezTo>
                      <a:cubicBezTo>
                        <a:pt x="23" y="150"/>
                        <a:pt x="23" y="96"/>
                        <a:pt x="23" y="94"/>
                      </a:cubicBezTo>
                      <a:cubicBezTo>
                        <a:pt x="23" y="91"/>
                        <a:pt x="29" y="91"/>
                        <a:pt x="29" y="94"/>
                      </a:cubicBezTo>
                      <a:cubicBezTo>
                        <a:pt x="29" y="137"/>
                        <a:pt x="29" y="137"/>
                        <a:pt x="29" y="137"/>
                      </a:cubicBezTo>
                      <a:cubicBezTo>
                        <a:pt x="29" y="156"/>
                        <a:pt x="29" y="156"/>
                        <a:pt x="29" y="156"/>
                      </a:cubicBezTo>
                      <a:cubicBezTo>
                        <a:pt x="29" y="158"/>
                        <a:pt x="30" y="159"/>
                        <a:pt x="31" y="159"/>
                      </a:cubicBezTo>
                      <a:cubicBezTo>
                        <a:pt x="83" y="159"/>
                        <a:pt x="83" y="159"/>
                        <a:pt x="83" y="159"/>
                      </a:cubicBezTo>
                      <a:cubicBezTo>
                        <a:pt x="84" y="159"/>
                        <a:pt x="85" y="158"/>
                        <a:pt x="85" y="156"/>
                      </a:cubicBezTo>
                      <a:cubicBezTo>
                        <a:pt x="85" y="137"/>
                        <a:pt x="85" y="137"/>
                        <a:pt x="85" y="137"/>
                      </a:cubicBezTo>
                      <a:cubicBezTo>
                        <a:pt x="85" y="94"/>
                        <a:pt x="85" y="94"/>
                        <a:pt x="85" y="94"/>
                      </a:cubicBezTo>
                      <a:cubicBezTo>
                        <a:pt x="85" y="91"/>
                        <a:pt x="91" y="91"/>
                        <a:pt x="91" y="94"/>
                      </a:cubicBezTo>
                      <a:cubicBezTo>
                        <a:pt x="91" y="96"/>
                        <a:pt x="91" y="150"/>
                        <a:pt x="91" y="152"/>
                      </a:cubicBezTo>
                      <a:cubicBezTo>
                        <a:pt x="91" y="153"/>
                        <a:pt x="92" y="154"/>
                        <a:pt x="94" y="154"/>
                      </a:cubicBezTo>
                      <a:cubicBezTo>
                        <a:pt x="94" y="154"/>
                        <a:pt x="97" y="159"/>
                        <a:pt x="103" y="159"/>
                      </a:cubicBezTo>
                      <a:cubicBezTo>
                        <a:pt x="108" y="159"/>
                        <a:pt x="110" y="154"/>
                        <a:pt x="111" y="154"/>
                      </a:cubicBezTo>
                      <a:cubicBezTo>
                        <a:pt x="112" y="154"/>
                        <a:pt x="114" y="153"/>
                        <a:pt x="114" y="152"/>
                      </a:cubicBezTo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3967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5626226" y="2647950"/>
                  <a:ext cx="193880" cy="229500"/>
                  <a:chOff x="5434916" y="1886982"/>
                  <a:chExt cx="231641" cy="274199"/>
                </a:xfrm>
              </p:grpSpPr>
              <p:sp>
                <p:nvSpPr>
                  <p:cNvPr id="92" name="AutoShape 7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434918" y="1886982"/>
                    <a:ext cx="231639" cy="274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3" name="Freeform 77"/>
                  <p:cNvSpPr>
                    <a:spLocks noEditPoints="1"/>
                  </p:cNvSpPr>
                  <p:nvPr/>
                </p:nvSpPr>
                <p:spPr bwMode="auto">
                  <a:xfrm>
                    <a:off x="5434916" y="1886982"/>
                    <a:ext cx="231639" cy="274199"/>
                  </a:xfrm>
                  <a:custGeom>
                    <a:avLst/>
                    <a:gdLst>
                      <a:gd name="T0" fmla="*/ 274 w 332"/>
                      <a:gd name="T1" fmla="*/ 292 h 393"/>
                      <a:gd name="T2" fmla="*/ 148 w 332"/>
                      <a:gd name="T3" fmla="*/ 292 h 393"/>
                      <a:gd name="T4" fmla="*/ 148 w 332"/>
                      <a:gd name="T5" fmla="*/ 303 h 393"/>
                      <a:gd name="T6" fmla="*/ 274 w 332"/>
                      <a:gd name="T7" fmla="*/ 303 h 393"/>
                      <a:gd name="T8" fmla="*/ 274 w 332"/>
                      <a:gd name="T9" fmla="*/ 292 h 393"/>
                      <a:gd name="T10" fmla="*/ 274 w 332"/>
                      <a:gd name="T11" fmla="*/ 292 h 393"/>
                      <a:gd name="T12" fmla="*/ 274 w 332"/>
                      <a:gd name="T13" fmla="*/ 319 h 393"/>
                      <a:gd name="T14" fmla="*/ 148 w 332"/>
                      <a:gd name="T15" fmla="*/ 319 h 393"/>
                      <a:gd name="T16" fmla="*/ 148 w 332"/>
                      <a:gd name="T17" fmla="*/ 330 h 393"/>
                      <a:gd name="T18" fmla="*/ 274 w 332"/>
                      <a:gd name="T19" fmla="*/ 330 h 393"/>
                      <a:gd name="T20" fmla="*/ 274 w 332"/>
                      <a:gd name="T21" fmla="*/ 319 h 393"/>
                      <a:gd name="T22" fmla="*/ 274 w 332"/>
                      <a:gd name="T23" fmla="*/ 319 h 393"/>
                      <a:gd name="T24" fmla="*/ 274 w 332"/>
                      <a:gd name="T25" fmla="*/ 202 h 393"/>
                      <a:gd name="T26" fmla="*/ 148 w 332"/>
                      <a:gd name="T27" fmla="*/ 202 h 393"/>
                      <a:gd name="T28" fmla="*/ 148 w 332"/>
                      <a:gd name="T29" fmla="*/ 213 h 393"/>
                      <a:gd name="T30" fmla="*/ 274 w 332"/>
                      <a:gd name="T31" fmla="*/ 213 h 393"/>
                      <a:gd name="T32" fmla="*/ 274 w 332"/>
                      <a:gd name="T33" fmla="*/ 202 h 393"/>
                      <a:gd name="T34" fmla="*/ 274 w 332"/>
                      <a:gd name="T35" fmla="*/ 202 h 393"/>
                      <a:gd name="T36" fmla="*/ 274 w 332"/>
                      <a:gd name="T37" fmla="*/ 186 h 393"/>
                      <a:gd name="T38" fmla="*/ 274 w 332"/>
                      <a:gd name="T39" fmla="*/ 175 h 393"/>
                      <a:gd name="T40" fmla="*/ 148 w 332"/>
                      <a:gd name="T41" fmla="*/ 175 h 393"/>
                      <a:gd name="T42" fmla="*/ 148 w 332"/>
                      <a:gd name="T43" fmla="*/ 186 h 393"/>
                      <a:gd name="T44" fmla="*/ 274 w 332"/>
                      <a:gd name="T45" fmla="*/ 186 h 393"/>
                      <a:gd name="T46" fmla="*/ 274 w 332"/>
                      <a:gd name="T47" fmla="*/ 186 h 393"/>
                      <a:gd name="T48" fmla="*/ 332 w 332"/>
                      <a:gd name="T49" fmla="*/ 0 h 393"/>
                      <a:gd name="T50" fmla="*/ 332 w 332"/>
                      <a:gd name="T51" fmla="*/ 393 h 393"/>
                      <a:gd name="T52" fmla="*/ 0 w 332"/>
                      <a:gd name="T53" fmla="*/ 393 h 393"/>
                      <a:gd name="T54" fmla="*/ 0 w 332"/>
                      <a:gd name="T55" fmla="*/ 0 h 393"/>
                      <a:gd name="T56" fmla="*/ 332 w 332"/>
                      <a:gd name="T57" fmla="*/ 0 h 393"/>
                      <a:gd name="T58" fmla="*/ 332 w 332"/>
                      <a:gd name="T59" fmla="*/ 0 h 393"/>
                      <a:gd name="T60" fmla="*/ 275 w 332"/>
                      <a:gd name="T61" fmla="*/ 95 h 393"/>
                      <a:gd name="T62" fmla="*/ 275 w 332"/>
                      <a:gd name="T63" fmla="*/ 84 h 393"/>
                      <a:gd name="T64" fmla="*/ 149 w 332"/>
                      <a:gd name="T65" fmla="*/ 84 h 393"/>
                      <a:gd name="T66" fmla="*/ 149 w 332"/>
                      <a:gd name="T67" fmla="*/ 95 h 393"/>
                      <a:gd name="T68" fmla="*/ 275 w 332"/>
                      <a:gd name="T69" fmla="*/ 95 h 393"/>
                      <a:gd name="T70" fmla="*/ 275 w 332"/>
                      <a:gd name="T71" fmla="*/ 95 h 393"/>
                      <a:gd name="T72" fmla="*/ 275 w 332"/>
                      <a:gd name="T73" fmla="*/ 67 h 393"/>
                      <a:gd name="T74" fmla="*/ 275 w 332"/>
                      <a:gd name="T75" fmla="*/ 56 h 393"/>
                      <a:gd name="T76" fmla="*/ 149 w 332"/>
                      <a:gd name="T77" fmla="*/ 56 h 393"/>
                      <a:gd name="T78" fmla="*/ 149 w 332"/>
                      <a:gd name="T79" fmla="*/ 67 h 393"/>
                      <a:gd name="T80" fmla="*/ 275 w 332"/>
                      <a:gd name="T81" fmla="*/ 67 h 393"/>
                      <a:gd name="T82" fmla="*/ 275 w 332"/>
                      <a:gd name="T83" fmla="*/ 67 h 393"/>
                      <a:gd name="T84" fmla="*/ 129 w 332"/>
                      <a:gd name="T85" fmla="*/ 250 h 393"/>
                      <a:gd name="T86" fmla="*/ 129 w 332"/>
                      <a:gd name="T87" fmla="*/ 159 h 393"/>
                      <a:gd name="T88" fmla="*/ 38 w 332"/>
                      <a:gd name="T89" fmla="*/ 159 h 393"/>
                      <a:gd name="T90" fmla="*/ 38 w 332"/>
                      <a:gd name="T91" fmla="*/ 250 h 393"/>
                      <a:gd name="T92" fmla="*/ 129 w 332"/>
                      <a:gd name="T93" fmla="*/ 250 h 393"/>
                      <a:gd name="T94" fmla="*/ 129 w 332"/>
                      <a:gd name="T95" fmla="*/ 250 h 393"/>
                      <a:gd name="T96" fmla="*/ 129 w 332"/>
                      <a:gd name="T97" fmla="*/ 132 h 393"/>
                      <a:gd name="T98" fmla="*/ 129 w 332"/>
                      <a:gd name="T99" fmla="*/ 41 h 393"/>
                      <a:gd name="T100" fmla="*/ 38 w 332"/>
                      <a:gd name="T101" fmla="*/ 41 h 393"/>
                      <a:gd name="T102" fmla="*/ 38 w 332"/>
                      <a:gd name="T103" fmla="*/ 132 h 393"/>
                      <a:gd name="T104" fmla="*/ 129 w 332"/>
                      <a:gd name="T105" fmla="*/ 132 h 393"/>
                      <a:gd name="T106" fmla="*/ 129 w 332"/>
                      <a:gd name="T107" fmla="*/ 132 h 393"/>
                      <a:gd name="T108" fmla="*/ 128 w 332"/>
                      <a:gd name="T109" fmla="*/ 367 h 393"/>
                      <a:gd name="T110" fmla="*/ 128 w 332"/>
                      <a:gd name="T111" fmla="*/ 277 h 393"/>
                      <a:gd name="T112" fmla="*/ 37 w 332"/>
                      <a:gd name="T113" fmla="*/ 277 h 393"/>
                      <a:gd name="T114" fmla="*/ 37 w 332"/>
                      <a:gd name="T115" fmla="*/ 367 h 393"/>
                      <a:gd name="T116" fmla="*/ 128 w 332"/>
                      <a:gd name="T117" fmla="*/ 367 h 393"/>
                      <a:gd name="T118" fmla="*/ 128 w 332"/>
                      <a:gd name="T119" fmla="*/ 367 h 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32" h="393">
                        <a:moveTo>
                          <a:pt x="274" y="292"/>
                        </a:moveTo>
                        <a:lnTo>
                          <a:pt x="148" y="292"/>
                        </a:lnTo>
                        <a:lnTo>
                          <a:pt x="148" y="303"/>
                        </a:lnTo>
                        <a:lnTo>
                          <a:pt x="274" y="303"/>
                        </a:lnTo>
                        <a:lnTo>
                          <a:pt x="274" y="292"/>
                        </a:lnTo>
                        <a:lnTo>
                          <a:pt x="274" y="292"/>
                        </a:lnTo>
                        <a:close/>
                        <a:moveTo>
                          <a:pt x="274" y="319"/>
                        </a:moveTo>
                        <a:lnTo>
                          <a:pt x="148" y="319"/>
                        </a:lnTo>
                        <a:lnTo>
                          <a:pt x="148" y="330"/>
                        </a:lnTo>
                        <a:lnTo>
                          <a:pt x="274" y="330"/>
                        </a:lnTo>
                        <a:lnTo>
                          <a:pt x="274" y="319"/>
                        </a:lnTo>
                        <a:lnTo>
                          <a:pt x="274" y="319"/>
                        </a:lnTo>
                        <a:close/>
                        <a:moveTo>
                          <a:pt x="274" y="202"/>
                        </a:moveTo>
                        <a:lnTo>
                          <a:pt x="148" y="202"/>
                        </a:lnTo>
                        <a:lnTo>
                          <a:pt x="148" y="213"/>
                        </a:lnTo>
                        <a:lnTo>
                          <a:pt x="274" y="213"/>
                        </a:lnTo>
                        <a:lnTo>
                          <a:pt x="274" y="202"/>
                        </a:lnTo>
                        <a:lnTo>
                          <a:pt x="274" y="202"/>
                        </a:lnTo>
                        <a:close/>
                        <a:moveTo>
                          <a:pt x="274" y="186"/>
                        </a:moveTo>
                        <a:lnTo>
                          <a:pt x="274" y="175"/>
                        </a:lnTo>
                        <a:lnTo>
                          <a:pt x="148" y="175"/>
                        </a:lnTo>
                        <a:lnTo>
                          <a:pt x="148" y="186"/>
                        </a:lnTo>
                        <a:lnTo>
                          <a:pt x="274" y="186"/>
                        </a:lnTo>
                        <a:lnTo>
                          <a:pt x="274" y="186"/>
                        </a:lnTo>
                        <a:close/>
                        <a:moveTo>
                          <a:pt x="332" y="0"/>
                        </a:moveTo>
                        <a:lnTo>
                          <a:pt x="332" y="393"/>
                        </a:lnTo>
                        <a:lnTo>
                          <a:pt x="0" y="393"/>
                        </a:lnTo>
                        <a:lnTo>
                          <a:pt x="0" y="0"/>
                        </a:lnTo>
                        <a:lnTo>
                          <a:pt x="332" y="0"/>
                        </a:lnTo>
                        <a:lnTo>
                          <a:pt x="332" y="0"/>
                        </a:lnTo>
                        <a:close/>
                        <a:moveTo>
                          <a:pt x="275" y="95"/>
                        </a:moveTo>
                        <a:lnTo>
                          <a:pt x="275" y="84"/>
                        </a:lnTo>
                        <a:lnTo>
                          <a:pt x="149" y="84"/>
                        </a:lnTo>
                        <a:lnTo>
                          <a:pt x="149" y="95"/>
                        </a:lnTo>
                        <a:lnTo>
                          <a:pt x="275" y="95"/>
                        </a:lnTo>
                        <a:lnTo>
                          <a:pt x="275" y="95"/>
                        </a:lnTo>
                        <a:close/>
                        <a:moveTo>
                          <a:pt x="275" y="67"/>
                        </a:moveTo>
                        <a:lnTo>
                          <a:pt x="275" y="56"/>
                        </a:lnTo>
                        <a:lnTo>
                          <a:pt x="149" y="56"/>
                        </a:lnTo>
                        <a:lnTo>
                          <a:pt x="149" y="67"/>
                        </a:lnTo>
                        <a:lnTo>
                          <a:pt x="275" y="67"/>
                        </a:lnTo>
                        <a:lnTo>
                          <a:pt x="275" y="67"/>
                        </a:lnTo>
                        <a:close/>
                        <a:moveTo>
                          <a:pt x="129" y="250"/>
                        </a:moveTo>
                        <a:lnTo>
                          <a:pt x="129" y="159"/>
                        </a:lnTo>
                        <a:lnTo>
                          <a:pt x="38" y="159"/>
                        </a:lnTo>
                        <a:lnTo>
                          <a:pt x="38" y="250"/>
                        </a:lnTo>
                        <a:lnTo>
                          <a:pt x="129" y="250"/>
                        </a:lnTo>
                        <a:lnTo>
                          <a:pt x="129" y="250"/>
                        </a:lnTo>
                        <a:close/>
                        <a:moveTo>
                          <a:pt x="129" y="132"/>
                        </a:moveTo>
                        <a:lnTo>
                          <a:pt x="129" y="41"/>
                        </a:lnTo>
                        <a:lnTo>
                          <a:pt x="38" y="41"/>
                        </a:lnTo>
                        <a:lnTo>
                          <a:pt x="38" y="132"/>
                        </a:lnTo>
                        <a:lnTo>
                          <a:pt x="129" y="132"/>
                        </a:lnTo>
                        <a:lnTo>
                          <a:pt x="129" y="132"/>
                        </a:lnTo>
                        <a:close/>
                        <a:moveTo>
                          <a:pt x="128" y="367"/>
                        </a:moveTo>
                        <a:lnTo>
                          <a:pt x="128" y="277"/>
                        </a:lnTo>
                        <a:lnTo>
                          <a:pt x="37" y="277"/>
                        </a:lnTo>
                        <a:lnTo>
                          <a:pt x="37" y="367"/>
                        </a:lnTo>
                        <a:lnTo>
                          <a:pt x="128" y="367"/>
                        </a:lnTo>
                        <a:lnTo>
                          <a:pt x="128" y="36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4" name="Freeform 78"/>
                  <p:cNvSpPr>
                    <a:spLocks/>
                  </p:cNvSpPr>
                  <p:nvPr/>
                </p:nvSpPr>
                <p:spPr bwMode="auto">
                  <a:xfrm>
                    <a:off x="5471897" y="2008383"/>
                    <a:ext cx="41862" cy="42560"/>
                  </a:xfrm>
                  <a:custGeom>
                    <a:avLst/>
                    <a:gdLst>
                      <a:gd name="T0" fmla="*/ 60 w 60"/>
                      <a:gd name="T1" fmla="*/ 0 h 61"/>
                      <a:gd name="T2" fmla="*/ 60 w 60"/>
                      <a:gd name="T3" fmla="*/ 61 h 61"/>
                      <a:gd name="T4" fmla="*/ 0 w 60"/>
                      <a:gd name="T5" fmla="*/ 61 h 61"/>
                      <a:gd name="T6" fmla="*/ 0 w 60"/>
                      <a:gd name="T7" fmla="*/ 0 h 61"/>
                      <a:gd name="T8" fmla="*/ 60 w 60"/>
                      <a:gd name="T9" fmla="*/ 0 h 61"/>
                      <a:gd name="T10" fmla="*/ 60 w 60"/>
                      <a:gd name="T11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" h="61">
                        <a:moveTo>
                          <a:pt x="60" y="0"/>
                        </a:moveTo>
                        <a:lnTo>
                          <a:pt x="60" y="61"/>
                        </a:lnTo>
                        <a:lnTo>
                          <a:pt x="0" y="61"/>
                        </a:lnTo>
                        <a:lnTo>
                          <a:pt x="0" y="0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5" name="Freeform 79"/>
                  <p:cNvSpPr>
                    <a:spLocks/>
                  </p:cNvSpPr>
                  <p:nvPr/>
                </p:nvSpPr>
                <p:spPr bwMode="auto">
                  <a:xfrm>
                    <a:off x="5471897" y="1926054"/>
                    <a:ext cx="41862" cy="41862"/>
                  </a:xfrm>
                  <a:custGeom>
                    <a:avLst/>
                    <a:gdLst>
                      <a:gd name="T0" fmla="*/ 60 w 60"/>
                      <a:gd name="T1" fmla="*/ 0 h 60"/>
                      <a:gd name="T2" fmla="*/ 60 w 60"/>
                      <a:gd name="T3" fmla="*/ 60 h 60"/>
                      <a:gd name="T4" fmla="*/ 0 w 60"/>
                      <a:gd name="T5" fmla="*/ 60 h 60"/>
                      <a:gd name="T6" fmla="*/ 0 w 60"/>
                      <a:gd name="T7" fmla="*/ 0 h 60"/>
                      <a:gd name="T8" fmla="*/ 60 w 60"/>
                      <a:gd name="T9" fmla="*/ 0 h 60"/>
                      <a:gd name="T10" fmla="*/ 60 w 60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" h="60">
                        <a:moveTo>
                          <a:pt x="60" y="0"/>
                        </a:moveTo>
                        <a:lnTo>
                          <a:pt x="60" y="60"/>
                        </a:lnTo>
                        <a:lnTo>
                          <a:pt x="0" y="60"/>
                        </a:lnTo>
                        <a:lnTo>
                          <a:pt x="0" y="0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" name="Freeform 80"/>
                  <p:cNvSpPr>
                    <a:spLocks/>
                  </p:cNvSpPr>
                  <p:nvPr/>
                </p:nvSpPr>
                <p:spPr bwMode="auto">
                  <a:xfrm>
                    <a:off x="5471897" y="2090712"/>
                    <a:ext cx="41862" cy="42560"/>
                  </a:xfrm>
                  <a:custGeom>
                    <a:avLst/>
                    <a:gdLst>
                      <a:gd name="T0" fmla="*/ 60 w 60"/>
                      <a:gd name="T1" fmla="*/ 0 h 61"/>
                      <a:gd name="T2" fmla="*/ 60 w 60"/>
                      <a:gd name="T3" fmla="*/ 61 h 61"/>
                      <a:gd name="T4" fmla="*/ 0 w 60"/>
                      <a:gd name="T5" fmla="*/ 61 h 61"/>
                      <a:gd name="T6" fmla="*/ 0 w 60"/>
                      <a:gd name="T7" fmla="*/ 0 h 61"/>
                      <a:gd name="T8" fmla="*/ 60 w 60"/>
                      <a:gd name="T9" fmla="*/ 0 h 61"/>
                      <a:gd name="T10" fmla="*/ 60 w 60"/>
                      <a:gd name="T11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" h="61">
                        <a:moveTo>
                          <a:pt x="60" y="0"/>
                        </a:moveTo>
                        <a:lnTo>
                          <a:pt x="60" y="61"/>
                        </a:lnTo>
                        <a:lnTo>
                          <a:pt x="0" y="61"/>
                        </a:lnTo>
                        <a:lnTo>
                          <a:pt x="0" y="0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7" name="Group 76"/>
                <p:cNvGrpSpPr/>
                <p:nvPr/>
              </p:nvGrpSpPr>
              <p:grpSpPr>
                <a:xfrm>
                  <a:off x="3247871" y="1856722"/>
                  <a:ext cx="327272" cy="245863"/>
                  <a:chOff x="3753974" y="3899744"/>
                  <a:chExt cx="403238" cy="302933"/>
                </a:xfrm>
              </p:grpSpPr>
              <p:sp>
                <p:nvSpPr>
                  <p:cNvPr id="84" name="Freeform 8"/>
                  <p:cNvSpPr>
                    <a:spLocks/>
                  </p:cNvSpPr>
                  <p:nvPr/>
                </p:nvSpPr>
                <p:spPr bwMode="auto">
                  <a:xfrm>
                    <a:off x="3753974" y="3899744"/>
                    <a:ext cx="366213" cy="187818"/>
                  </a:xfrm>
                  <a:custGeom>
                    <a:avLst/>
                    <a:gdLst>
                      <a:gd name="T0" fmla="*/ 171 w 230"/>
                      <a:gd name="T1" fmla="*/ 118 h 118"/>
                      <a:gd name="T2" fmla="*/ 230 w 230"/>
                      <a:gd name="T3" fmla="*/ 59 h 118"/>
                      <a:gd name="T4" fmla="*/ 171 w 230"/>
                      <a:gd name="T5" fmla="*/ 0 h 118"/>
                      <a:gd name="T6" fmla="*/ 171 w 230"/>
                      <a:gd name="T7" fmla="*/ 25 h 118"/>
                      <a:gd name="T8" fmla="*/ 26 w 230"/>
                      <a:gd name="T9" fmla="*/ 25 h 118"/>
                      <a:gd name="T10" fmla="*/ 0 w 230"/>
                      <a:gd name="T11" fmla="*/ 93 h 118"/>
                      <a:gd name="T12" fmla="*/ 171 w 230"/>
                      <a:gd name="T13" fmla="*/ 93 h 118"/>
                      <a:gd name="T14" fmla="*/ 171 w 230"/>
                      <a:gd name="T15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0" h="118">
                        <a:moveTo>
                          <a:pt x="171" y="118"/>
                        </a:moveTo>
                        <a:cubicBezTo>
                          <a:pt x="230" y="59"/>
                          <a:pt x="230" y="59"/>
                          <a:pt x="230" y="59"/>
                        </a:cubicBezTo>
                        <a:cubicBezTo>
                          <a:pt x="171" y="0"/>
                          <a:pt x="171" y="0"/>
                          <a:pt x="171" y="0"/>
                        </a:cubicBezTo>
                        <a:cubicBezTo>
                          <a:pt x="171" y="25"/>
                          <a:pt x="171" y="25"/>
                          <a:pt x="171" y="25"/>
                        </a:cubicBez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11" y="44"/>
                          <a:pt x="2" y="67"/>
                          <a:pt x="0" y="93"/>
                        </a:cubicBezTo>
                        <a:cubicBezTo>
                          <a:pt x="171" y="93"/>
                          <a:pt x="171" y="93"/>
                          <a:pt x="171" y="93"/>
                        </a:cubicBezTo>
                        <a:lnTo>
                          <a:pt x="171" y="11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5" name="Freeform 9"/>
                  <p:cNvSpPr>
                    <a:spLocks/>
                  </p:cNvSpPr>
                  <p:nvPr/>
                </p:nvSpPr>
                <p:spPr bwMode="auto">
                  <a:xfrm>
                    <a:off x="3786287" y="4016205"/>
                    <a:ext cx="370925" cy="186472"/>
                  </a:xfrm>
                  <a:custGeom>
                    <a:avLst/>
                    <a:gdLst>
                      <a:gd name="T0" fmla="*/ 233 w 233"/>
                      <a:gd name="T1" fmla="*/ 25 h 117"/>
                      <a:gd name="T2" fmla="*/ 59 w 233"/>
                      <a:gd name="T3" fmla="*/ 25 h 117"/>
                      <a:gd name="T4" fmla="*/ 59 w 233"/>
                      <a:gd name="T5" fmla="*/ 0 h 117"/>
                      <a:gd name="T6" fmla="*/ 0 w 233"/>
                      <a:gd name="T7" fmla="*/ 59 h 117"/>
                      <a:gd name="T8" fmla="*/ 59 w 233"/>
                      <a:gd name="T9" fmla="*/ 117 h 117"/>
                      <a:gd name="T10" fmla="*/ 59 w 233"/>
                      <a:gd name="T11" fmla="*/ 93 h 117"/>
                      <a:gd name="T12" fmla="*/ 216 w 233"/>
                      <a:gd name="T13" fmla="*/ 93 h 117"/>
                      <a:gd name="T14" fmla="*/ 233 w 233"/>
                      <a:gd name="T15" fmla="*/ 29 h 117"/>
                      <a:gd name="T16" fmla="*/ 233 w 233"/>
                      <a:gd name="T17" fmla="*/ 2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3" h="117">
                        <a:moveTo>
                          <a:pt x="233" y="25"/>
                        </a:moveTo>
                        <a:cubicBezTo>
                          <a:pt x="59" y="25"/>
                          <a:pt x="59" y="25"/>
                          <a:pt x="59" y="25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59" y="117"/>
                          <a:pt x="59" y="117"/>
                          <a:pt x="59" y="117"/>
                        </a:cubicBezTo>
                        <a:cubicBezTo>
                          <a:pt x="59" y="93"/>
                          <a:pt x="59" y="93"/>
                          <a:pt x="59" y="93"/>
                        </a:cubicBezTo>
                        <a:cubicBezTo>
                          <a:pt x="216" y="93"/>
                          <a:pt x="216" y="93"/>
                          <a:pt x="216" y="93"/>
                        </a:cubicBezTo>
                        <a:cubicBezTo>
                          <a:pt x="226" y="74"/>
                          <a:pt x="233" y="53"/>
                          <a:pt x="233" y="29"/>
                        </a:cubicBezTo>
                        <a:cubicBezTo>
                          <a:pt x="233" y="28"/>
                          <a:pt x="233" y="26"/>
                          <a:pt x="233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6" name="Freeform 11"/>
                  <p:cNvSpPr>
                    <a:spLocks/>
                  </p:cNvSpPr>
                  <p:nvPr/>
                </p:nvSpPr>
                <p:spPr bwMode="auto">
                  <a:xfrm>
                    <a:off x="3786287" y="4016205"/>
                    <a:ext cx="370925" cy="186472"/>
                  </a:xfrm>
                  <a:custGeom>
                    <a:avLst/>
                    <a:gdLst>
                      <a:gd name="T0" fmla="*/ 233 w 233"/>
                      <a:gd name="T1" fmla="*/ 25 h 117"/>
                      <a:gd name="T2" fmla="*/ 59 w 233"/>
                      <a:gd name="T3" fmla="*/ 25 h 117"/>
                      <a:gd name="T4" fmla="*/ 59 w 233"/>
                      <a:gd name="T5" fmla="*/ 0 h 117"/>
                      <a:gd name="T6" fmla="*/ 0 w 233"/>
                      <a:gd name="T7" fmla="*/ 59 h 117"/>
                      <a:gd name="T8" fmla="*/ 59 w 233"/>
                      <a:gd name="T9" fmla="*/ 117 h 117"/>
                      <a:gd name="T10" fmla="*/ 59 w 233"/>
                      <a:gd name="T11" fmla="*/ 93 h 117"/>
                      <a:gd name="T12" fmla="*/ 216 w 233"/>
                      <a:gd name="T13" fmla="*/ 93 h 117"/>
                      <a:gd name="T14" fmla="*/ 233 w 233"/>
                      <a:gd name="T15" fmla="*/ 29 h 117"/>
                      <a:gd name="T16" fmla="*/ 233 w 233"/>
                      <a:gd name="T17" fmla="*/ 25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3" h="117">
                        <a:moveTo>
                          <a:pt x="233" y="25"/>
                        </a:moveTo>
                        <a:cubicBezTo>
                          <a:pt x="59" y="25"/>
                          <a:pt x="59" y="25"/>
                          <a:pt x="59" y="25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0" y="59"/>
                          <a:pt x="0" y="59"/>
                          <a:pt x="0" y="59"/>
                        </a:cubicBezTo>
                        <a:cubicBezTo>
                          <a:pt x="59" y="117"/>
                          <a:pt x="59" y="117"/>
                          <a:pt x="59" y="117"/>
                        </a:cubicBezTo>
                        <a:cubicBezTo>
                          <a:pt x="59" y="93"/>
                          <a:pt x="59" y="93"/>
                          <a:pt x="59" y="93"/>
                        </a:cubicBezTo>
                        <a:cubicBezTo>
                          <a:pt x="216" y="93"/>
                          <a:pt x="216" y="93"/>
                          <a:pt x="216" y="93"/>
                        </a:cubicBezTo>
                        <a:cubicBezTo>
                          <a:pt x="226" y="74"/>
                          <a:pt x="233" y="53"/>
                          <a:pt x="233" y="29"/>
                        </a:cubicBezTo>
                        <a:cubicBezTo>
                          <a:pt x="233" y="28"/>
                          <a:pt x="233" y="26"/>
                          <a:pt x="233" y="25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" name="Freeform 12"/>
                  <p:cNvSpPr>
                    <a:spLocks/>
                  </p:cNvSpPr>
                  <p:nvPr/>
                </p:nvSpPr>
                <p:spPr bwMode="auto">
                  <a:xfrm>
                    <a:off x="4027960" y="4047844"/>
                    <a:ext cx="39718" cy="39718"/>
                  </a:xfrm>
                  <a:custGeom>
                    <a:avLst/>
                    <a:gdLst>
                      <a:gd name="T0" fmla="*/ 0 w 59"/>
                      <a:gd name="T1" fmla="*/ 0 h 59"/>
                      <a:gd name="T2" fmla="*/ 0 w 59"/>
                      <a:gd name="T3" fmla="*/ 59 h 59"/>
                      <a:gd name="T4" fmla="*/ 59 w 59"/>
                      <a:gd name="T5" fmla="*/ 0 h 59"/>
                      <a:gd name="T6" fmla="*/ 0 w 59"/>
                      <a:gd name="T7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9" h="59">
                        <a:moveTo>
                          <a:pt x="0" y="0"/>
                        </a:moveTo>
                        <a:lnTo>
                          <a:pt x="0" y="59"/>
                        </a:lnTo>
                        <a:lnTo>
                          <a:pt x="5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" name="Freeform 13"/>
                  <p:cNvSpPr>
                    <a:spLocks/>
                  </p:cNvSpPr>
                  <p:nvPr/>
                </p:nvSpPr>
                <p:spPr bwMode="auto">
                  <a:xfrm>
                    <a:off x="4027960" y="4047844"/>
                    <a:ext cx="39718" cy="39718"/>
                  </a:xfrm>
                  <a:custGeom>
                    <a:avLst/>
                    <a:gdLst>
                      <a:gd name="T0" fmla="*/ 0 w 59"/>
                      <a:gd name="T1" fmla="*/ 0 h 59"/>
                      <a:gd name="T2" fmla="*/ 0 w 59"/>
                      <a:gd name="T3" fmla="*/ 59 h 59"/>
                      <a:gd name="T4" fmla="*/ 59 w 59"/>
                      <a:gd name="T5" fmla="*/ 0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9" h="59">
                        <a:moveTo>
                          <a:pt x="0" y="0"/>
                        </a:moveTo>
                        <a:lnTo>
                          <a:pt x="0" y="59"/>
                        </a:lnTo>
                        <a:lnTo>
                          <a:pt x="59" y="0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" name="Freeform 14"/>
                  <p:cNvSpPr>
                    <a:spLocks/>
                  </p:cNvSpPr>
                  <p:nvPr/>
                </p:nvSpPr>
                <p:spPr bwMode="auto">
                  <a:xfrm>
                    <a:off x="4019932" y="4024134"/>
                    <a:ext cx="62606" cy="79436"/>
                  </a:xfrm>
                  <a:custGeom>
                    <a:avLst/>
                    <a:gdLst>
                      <a:gd name="T0" fmla="*/ 0 w 93"/>
                      <a:gd name="T1" fmla="*/ 118 h 118"/>
                      <a:gd name="T2" fmla="*/ 0 w 93"/>
                      <a:gd name="T3" fmla="*/ 14 h 118"/>
                      <a:gd name="T4" fmla="*/ 38 w 93"/>
                      <a:gd name="T5" fmla="*/ 14 h 118"/>
                      <a:gd name="T6" fmla="*/ 38 w 93"/>
                      <a:gd name="T7" fmla="*/ 28 h 118"/>
                      <a:gd name="T8" fmla="*/ 64 w 93"/>
                      <a:gd name="T9" fmla="*/ 0 h 118"/>
                      <a:gd name="T10" fmla="*/ 93 w 93"/>
                      <a:gd name="T11" fmla="*/ 26 h 118"/>
                      <a:gd name="T12" fmla="*/ 0 w 93"/>
                      <a:gd name="T1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3" h="118">
                        <a:moveTo>
                          <a:pt x="0" y="118"/>
                        </a:moveTo>
                        <a:lnTo>
                          <a:pt x="0" y="14"/>
                        </a:lnTo>
                        <a:lnTo>
                          <a:pt x="38" y="14"/>
                        </a:lnTo>
                        <a:lnTo>
                          <a:pt x="38" y="28"/>
                        </a:lnTo>
                        <a:lnTo>
                          <a:pt x="64" y="0"/>
                        </a:lnTo>
                        <a:lnTo>
                          <a:pt x="93" y="26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" name="Freeform 15"/>
                  <p:cNvSpPr>
                    <a:spLocks/>
                  </p:cNvSpPr>
                  <p:nvPr/>
                </p:nvSpPr>
                <p:spPr bwMode="auto">
                  <a:xfrm>
                    <a:off x="4026614" y="3899744"/>
                    <a:ext cx="93573" cy="187818"/>
                  </a:xfrm>
                  <a:custGeom>
                    <a:avLst/>
                    <a:gdLst>
                      <a:gd name="T0" fmla="*/ 0 w 139"/>
                      <a:gd name="T1" fmla="*/ 220 h 279"/>
                      <a:gd name="T2" fmla="*/ 0 w 139"/>
                      <a:gd name="T3" fmla="*/ 279 h 279"/>
                      <a:gd name="T4" fmla="*/ 139 w 139"/>
                      <a:gd name="T5" fmla="*/ 140 h 279"/>
                      <a:gd name="T6" fmla="*/ 0 w 139"/>
                      <a:gd name="T7" fmla="*/ 0 h 279"/>
                      <a:gd name="T8" fmla="*/ 0 w 139"/>
                      <a:gd name="T9" fmla="*/ 59 h 279"/>
                      <a:gd name="T10" fmla="*/ 0 w 139"/>
                      <a:gd name="T11" fmla="*/ 220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9" h="279">
                        <a:moveTo>
                          <a:pt x="0" y="220"/>
                        </a:moveTo>
                        <a:lnTo>
                          <a:pt x="0" y="279"/>
                        </a:lnTo>
                        <a:lnTo>
                          <a:pt x="139" y="140"/>
                        </a:lnTo>
                        <a:lnTo>
                          <a:pt x="0" y="0"/>
                        </a:lnTo>
                        <a:lnTo>
                          <a:pt x="0" y="59"/>
                        </a:lnTo>
                        <a:lnTo>
                          <a:pt x="0" y="22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1" name="Freeform 16"/>
                  <p:cNvSpPr>
                    <a:spLocks/>
                  </p:cNvSpPr>
                  <p:nvPr/>
                </p:nvSpPr>
                <p:spPr bwMode="auto">
                  <a:xfrm>
                    <a:off x="4026614" y="3899744"/>
                    <a:ext cx="93573" cy="187818"/>
                  </a:xfrm>
                  <a:custGeom>
                    <a:avLst/>
                    <a:gdLst>
                      <a:gd name="T0" fmla="*/ 0 w 139"/>
                      <a:gd name="T1" fmla="*/ 220 h 279"/>
                      <a:gd name="T2" fmla="*/ 0 w 139"/>
                      <a:gd name="T3" fmla="*/ 279 h 279"/>
                      <a:gd name="T4" fmla="*/ 139 w 139"/>
                      <a:gd name="T5" fmla="*/ 140 h 279"/>
                      <a:gd name="T6" fmla="*/ 0 w 139"/>
                      <a:gd name="T7" fmla="*/ 0 h 279"/>
                      <a:gd name="T8" fmla="*/ 0 w 139"/>
                      <a:gd name="T9" fmla="*/ 59 h 2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279">
                        <a:moveTo>
                          <a:pt x="0" y="220"/>
                        </a:moveTo>
                        <a:lnTo>
                          <a:pt x="0" y="279"/>
                        </a:lnTo>
                        <a:lnTo>
                          <a:pt x="139" y="140"/>
                        </a:lnTo>
                        <a:lnTo>
                          <a:pt x="0" y="0"/>
                        </a:lnTo>
                        <a:lnTo>
                          <a:pt x="0" y="59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5276902" y="3409950"/>
                  <a:ext cx="187626" cy="258769"/>
                  <a:chOff x="2812053" y="3836546"/>
                  <a:chExt cx="246751" cy="340310"/>
                </a:xfrm>
              </p:grpSpPr>
              <p:sp>
                <p:nvSpPr>
                  <p:cNvPr id="81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823362" y="3848884"/>
                    <a:ext cx="224132" cy="327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2812053" y="3836546"/>
                    <a:ext cx="246751" cy="340310"/>
                  </a:xfrm>
                  <a:custGeom>
                    <a:avLst/>
                    <a:gdLst>
                      <a:gd name="T0" fmla="*/ 260 w 520"/>
                      <a:gd name="T1" fmla="*/ 65 h 719"/>
                      <a:gd name="T2" fmla="*/ 203 w 520"/>
                      <a:gd name="T3" fmla="*/ 122 h 719"/>
                      <a:gd name="T4" fmla="*/ 260 w 520"/>
                      <a:gd name="T5" fmla="*/ 179 h 719"/>
                      <a:gd name="T6" fmla="*/ 317 w 520"/>
                      <a:gd name="T7" fmla="*/ 122 h 719"/>
                      <a:gd name="T8" fmla="*/ 260 w 520"/>
                      <a:gd name="T9" fmla="*/ 65 h 719"/>
                      <a:gd name="T10" fmla="*/ 27 w 520"/>
                      <a:gd name="T11" fmla="*/ 232 h 719"/>
                      <a:gd name="T12" fmla="*/ 212 w 520"/>
                      <a:gd name="T13" fmla="*/ 48 h 719"/>
                      <a:gd name="T14" fmla="*/ 308 w 520"/>
                      <a:gd name="T15" fmla="*/ 48 h 719"/>
                      <a:gd name="T16" fmla="*/ 494 w 520"/>
                      <a:gd name="T17" fmla="*/ 232 h 719"/>
                      <a:gd name="T18" fmla="*/ 494 w 520"/>
                      <a:gd name="T19" fmla="*/ 631 h 719"/>
                      <a:gd name="T20" fmla="*/ 401 w 520"/>
                      <a:gd name="T21" fmla="*/ 719 h 719"/>
                      <a:gd name="T22" fmla="*/ 281 w 520"/>
                      <a:gd name="T23" fmla="*/ 719 h 719"/>
                      <a:gd name="T24" fmla="*/ 239 w 520"/>
                      <a:gd name="T25" fmla="*/ 719 h 719"/>
                      <a:gd name="T26" fmla="*/ 120 w 520"/>
                      <a:gd name="T27" fmla="*/ 719 h 719"/>
                      <a:gd name="T28" fmla="*/ 27 w 520"/>
                      <a:gd name="T29" fmla="*/ 631 h 719"/>
                      <a:gd name="T30" fmla="*/ 27 w 520"/>
                      <a:gd name="T31" fmla="*/ 232 h 719"/>
                      <a:gd name="T32" fmla="*/ 437 w 520"/>
                      <a:gd name="T33" fmla="*/ 620 h 719"/>
                      <a:gd name="T34" fmla="*/ 437 w 520"/>
                      <a:gd name="T35" fmla="*/ 291 h 719"/>
                      <a:gd name="T36" fmla="*/ 378 w 520"/>
                      <a:gd name="T37" fmla="*/ 232 h 719"/>
                      <a:gd name="T38" fmla="*/ 146 w 520"/>
                      <a:gd name="T39" fmla="*/ 232 h 719"/>
                      <a:gd name="T40" fmla="*/ 87 w 520"/>
                      <a:gd name="T41" fmla="*/ 291 h 719"/>
                      <a:gd name="T42" fmla="*/ 87 w 520"/>
                      <a:gd name="T43" fmla="*/ 620 h 719"/>
                      <a:gd name="T44" fmla="*/ 146 w 520"/>
                      <a:gd name="T45" fmla="*/ 679 h 719"/>
                      <a:gd name="T46" fmla="*/ 378 w 520"/>
                      <a:gd name="T47" fmla="*/ 679 h 719"/>
                      <a:gd name="T48" fmla="*/ 437 w 520"/>
                      <a:gd name="T49" fmla="*/ 620 h 7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20" h="719">
                        <a:moveTo>
                          <a:pt x="260" y="65"/>
                        </a:moveTo>
                        <a:cubicBezTo>
                          <a:pt x="229" y="65"/>
                          <a:pt x="203" y="90"/>
                          <a:pt x="203" y="122"/>
                        </a:cubicBezTo>
                        <a:cubicBezTo>
                          <a:pt x="203" y="153"/>
                          <a:pt x="229" y="179"/>
                          <a:pt x="260" y="179"/>
                        </a:cubicBezTo>
                        <a:cubicBezTo>
                          <a:pt x="292" y="179"/>
                          <a:pt x="317" y="153"/>
                          <a:pt x="317" y="122"/>
                        </a:cubicBezTo>
                        <a:cubicBezTo>
                          <a:pt x="317" y="90"/>
                          <a:pt x="292" y="65"/>
                          <a:pt x="260" y="65"/>
                        </a:cubicBezTo>
                        <a:close/>
                        <a:moveTo>
                          <a:pt x="27" y="232"/>
                        </a:moveTo>
                        <a:cubicBezTo>
                          <a:pt x="212" y="48"/>
                          <a:pt x="212" y="48"/>
                          <a:pt x="212" y="48"/>
                        </a:cubicBezTo>
                        <a:cubicBezTo>
                          <a:pt x="212" y="48"/>
                          <a:pt x="260" y="0"/>
                          <a:pt x="308" y="48"/>
                        </a:cubicBezTo>
                        <a:cubicBezTo>
                          <a:pt x="494" y="232"/>
                          <a:pt x="494" y="232"/>
                          <a:pt x="494" y="232"/>
                        </a:cubicBezTo>
                        <a:cubicBezTo>
                          <a:pt x="494" y="631"/>
                          <a:pt x="494" y="631"/>
                          <a:pt x="494" y="631"/>
                        </a:cubicBezTo>
                        <a:cubicBezTo>
                          <a:pt x="494" y="631"/>
                          <a:pt x="520" y="719"/>
                          <a:pt x="401" y="719"/>
                        </a:cubicBezTo>
                        <a:cubicBezTo>
                          <a:pt x="281" y="719"/>
                          <a:pt x="281" y="719"/>
                          <a:pt x="281" y="719"/>
                        </a:cubicBezTo>
                        <a:cubicBezTo>
                          <a:pt x="239" y="719"/>
                          <a:pt x="239" y="719"/>
                          <a:pt x="239" y="719"/>
                        </a:cubicBezTo>
                        <a:cubicBezTo>
                          <a:pt x="239" y="719"/>
                          <a:pt x="239" y="719"/>
                          <a:pt x="120" y="719"/>
                        </a:cubicBezTo>
                        <a:cubicBezTo>
                          <a:pt x="0" y="719"/>
                          <a:pt x="27" y="631"/>
                          <a:pt x="27" y="631"/>
                        </a:cubicBezTo>
                        <a:lnTo>
                          <a:pt x="27" y="232"/>
                        </a:lnTo>
                        <a:close/>
                        <a:moveTo>
                          <a:pt x="437" y="620"/>
                        </a:moveTo>
                        <a:cubicBezTo>
                          <a:pt x="437" y="291"/>
                          <a:pt x="437" y="291"/>
                          <a:pt x="437" y="291"/>
                        </a:cubicBezTo>
                        <a:cubicBezTo>
                          <a:pt x="437" y="259"/>
                          <a:pt x="410" y="232"/>
                          <a:pt x="378" y="232"/>
                        </a:cubicBezTo>
                        <a:cubicBezTo>
                          <a:pt x="146" y="232"/>
                          <a:pt x="146" y="232"/>
                          <a:pt x="146" y="232"/>
                        </a:cubicBezTo>
                        <a:cubicBezTo>
                          <a:pt x="113" y="232"/>
                          <a:pt x="87" y="259"/>
                          <a:pt x="87" y="291"/>
                        </a:cubicBezTo>
                        <a:cubicBezTo>
                          <a:pt x="87" y="620"/>
                          <a:pt x="87" y="620"/>
                          <a:pt x="87" y="620"/>
                        </a:cubicBezTo>
                        <a:cubicBezTo>
                          <a:pt x="87" y="653"/>
                          <a:pt x="113" y="679"/>
                          <a:pt x="146" y="679"/>
                        </a:cubicBezTo>
                        <a:cubicBezTo>
                          <a:pt x="378" y="679"/>
                          <a:pt x="378" y="679"/>
                          <a:pt x="378" y="679"/>
                        </a:cubicBezTo>
                        <a:cubicBezTo>
                          <a:pt x="410" y="679"/>
                          <a:pt x="437" y="653"/>
                          <a:pt x="437" y="62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2886078" y="3972259"/>
                    <a:ext cx="100757" cy="160388"/>
                  </a:xfrm>
                  <a:custGeom>
                    <a:avLst/>
                    <a:gdLst>
                      <a:gd name="T0" fmla="*/ 119 w 212"/>
                      <a:gd name="T1" fmla="*/ 175 h 338"/>
                      <a:gd name="T2" fmla="*/ 119 w 212"/>
                      <a:gd name="T3" fmla="*/ 247 h 338"/>
                      <a:gd name="T4" fmla="*/ 151 w 212"/>
                      <a:gd name="T5" fmla="*/ 233 h 338"/>
                      <a:gd name="T6" fmla="*/ 162 w 212"/>
                      <a:gd name="T7" fmla="*/ 210 h 338"/>
                      <a:gd name="T8" fmla="*/ 151 w 212"/>
                      <a:gd name="T9" fmla="*/ 188 h 338"/>
                      <a:gd name="T10" fmla="*/ 119 w 212"/>
                      <a:gd name="T11" fmla="*/ 175 h 338"/>
                      <a:gd name="T12" fmla="*/ 94 w 212"/>
                      <a:gd name="T13" fmla="*/ 63 h 338"/>
                      <a:gd name="T14" fmla="*/ 67 w 212"/>
                      <a:gd name="T15" fmla="*/ 74 h 338"/>
                      <a:gd name="T16" fmla="*/ 58 w 212"/>
                      <a:gd name="T17" fmla="*/ 94 h 338"/>
                      <a:gd name="T18" fmla="*/ 67 w 212"/>
                      <a:gd name="T19" fmla="*/ 114 h 338"/>
                      <a:gd name="T20" fmla="*/ 94 w 212"/>
                      <a:gd name="T21" fmla="*/ 126 h 338"/>
                      <a:gd name="T22" fmla="*/ 94 w 212"/>
                      <a:gd name="T23" fmla="*/ 63 h 338"/>
                      <a:gd name="T24" fmla="*/ 94 w 212"/>
                      <a:gd name="T25" fmla="*/ 168 h 338"/>
                      <a:gd name="T26" fmla="*/ 49 w 212"/>
                      <a:gd name="T27" fmla="*/ 155 h 338"/>
                      <a:gd name="T28" fmla="*/ 19 w 212"/>
                      <a:gd name="T29" fmla="*/ 134 h 338"/>
                      <a:gd name="T30" fmla="*/ 8 w 212"/>
                      <a:gd name="T31" fmla="*/ 98 h 338"/>
                      <a:gd name="T32" fmla="*/ 30 w 212"/>
                      <a:gd name="T33" fmla="*/ 52 h 338"/>
                      <a:gd name="T34" fmla="*/ 94 w 212"/>
                      <a:gd name="T35" fmla="*/ 31 h 338"/>
                      <a:gd name="T36" fmla="*/ 94 w 212"/>
                      <a:gd name="T37" fmla="*/ 13 h 338"/>
                      <a:gd name="T38" fmla="*/ 106 w 212"/>
                      <a:gd name="T39" fmla="*/ 0 h 338"/>
                      <a:gd name="T40" fmla="*/ 119 w 212"/>
                      <a:gd name="T41" fmla="*/ 13 h 338"/>
                      <a:gd name="T42" fmla="*/ 119 w 212"/>
                      <a:gd name="T43" fmla="*/ 31 h 338"/>
                      <a:gd name="T44" fmla="*/ 156 w 212"/>
                      <a:gd name="T45" fmla="*/ 38 h 338"/>
                      <a:gd name="T46" fmla="*/ 183 w 212"/>
                      <a:gd name="T47" fmla="*/ 54 h 338"/>
                      <a:gd name="T48" fmla="*/ 197 w 212"/>
                      <a:gd name="T49" fmla="*/ 72 h 338"/>
                      <a:gd name="T50" fmla="*/ 202 w 212"/>
                      <a:gd name="T51" fmla="*/ 88 h 338"/>
                      <a:gd name="T52" fmla="*/ 195 w 212"/>
                      <a:gd name="T53" fmla="*/ 102 h 338"/>
                      <a:gd name="T54" fmla="*/ 177 w 212"/>
                      <a:gd name="T55" fmla="*/ 108 h 338"/>
                      <a:gd name="T56" fmla="*/ 151 w 212"/>
                      <a:gd name="T57" fmla="*/ 91 h 338"/>
                      <a:gd name="T58" fmla="*/ 119 w 212"/>
                      <a:gd name="T59" fmla="*/ 63 h 338"/>
                      <a:gd name="T60" fmla="*/ 119 w 212"/>
                      <a:gd name="T61" fmla="*/ 132 h 338"/>
                      <a:gd name="T62" fmla="*/ 159 w 212"/>
                      <a:gd name="T63" fmla="*/ 142 h 338"/>
                      <a:gd name="T64" fmla="*/ 185 w 212"/>
                      <a:gd name="T65" fmla="*/ 155 h 338"/>
                      <a:gd name="T66" fmla="*/ 205 w 212"/>
                      <a:gd name="T67" fmla="*/ 177 h 338"/>
                      <a:gd name="T68" fmla="*/ 212 w 212"/>
                      <a:gd name="T69" fmla="*/ 204 h 338"/>
                      <a:gd name="T70" fmla="*/ 201 w 212"/>
                      <a:gd name="T71" fmla="*/ 240 h 338"/>
                      <a:gd name="T72" fmla="*/ 169 w 212"/>
                      <a:gd name="T73" fmla="*/ 266 h 338"/>
                      <a:gd name="T74" fmla="*/ 119 w 212"/>
                      <a:gd name="T75" fmla="*/ 279 h 338"/>
                      <a:gd name="T76" fmla="*/ 119 w 212"/>
                      <a:gd name="T77" fmla="*/ 319 h 338"/>
                      <a:gd name="T78" fmla="*/ 117 w 212"/>
                      <a:gd name="T79" fmla="*/ 334 h 338"/>
                      <a:gd name="T80" fmla="*/ 107 w 212"/>
                      <a:gd name="T81" fmla="*/ 338 h 338"/>
                      <a:gd name="T82" fmla="*/ 97 w 212"/>
                      <a:gd name="T83" fmla="*/ 334 h 338"/>
                      <a:gd name="T84" fmla="*/ 94 w 212"/>
                      <a:gd name="T85" fmla="*/ 323 h 338"/>
                      <a:gd name="T86" fmla="*/ 94 w 212"/>
                      <a:gd name="T87" fmla="*/ 279 h 338"/>
                      <a:gd name="T88" fmla="*/ 53 w 212"/>
                      <a:gd name="T89" fmla="*/ 270 h 338"/>
                      <a:gd name="T90" fmla="*/ 23 w 212"/>
                      <a:gd name="T91" fmla="*/ 253 h 338"/>
                      <a:gd name="T92" fmla="*/ 6 w 212"/>
                      <a:gd name="T93" fmla="*/ 231 h 338"/>
                      <a:gd name="T94" fmla="*/ 0 w 212"/>
                      <a:gd name="T95" fmla="*/ 210 h 338"/>
                      <a:gd name="T96" fmla="*/ 8 w 212"/>
                      <a:gd name="T97" fmla="*/ 195 h 338"/>
                      <a:gd name="T98" fmla="*/ 26 w 212"/>
                      <a:gd name="T99" fmla="*/ 189 h 338"/>
                      <a:gd name="T100" fmla="*/ 42 w 212"/>
                      <a:gd name="T101" fmla="*/ 192 h 338"/>
                      <a:gd name="T102" fmla="*/ 50 w 212"/>
                      <a:gd name="T103" fmla="*/ 202 h 338"/>
                      <a:gd name="T104" fmla="*/ 60 w 212"/>
                      <a:gd name="T105" fmla="*/ 223 h 338"/>
                      <a:gd name="T106" fmla="*/ 72 w 212"/>
                      <a:gd name="T107" fmla="*/ 236 h 338"/>
                      <a:gd name="T108" fmla="*/ 94 w 212"/>
                      <a:gd name="T109" fmla="*/ 245 h 338"/>
                      <a:gd name="T110" fmla="*/ 94 w 212"/>
                      <a:gd name="T111" fmla="*/ 168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2" h="338">
                        <a:moveTo>
                          <a:pt x="119" y="175"/>
                        </a:moveTo>
                        <a:cubicBezTo>
                          <a:pt x="119" y="247"/>
                          <a:pt x="119" y="247"/>
                          <a:pt x="119" y="247"/>
                        </a:cubicBezTo>
                        <a:cubicBezTo>
                          <a:pt x="133" y="244"/>
                          <a:pt x="143" y="240"/>
                          <a:pt x="151" y="233"/>
                        </a:cubicBezTo>
                        <a:cubicBezTo>
                          <a:pt x="158" y="226"/>
                          <a:pt x="162" y="219"/>
                          <a:pt x="162" y="210"/>
                        </a:cubicBezTo>
                        <a:cubicBezTo>
                          <a:pt x="162" y="200"/>
                          <a:pt x="158" y="193"/>
                          <a:pt x="151" y="188"/>
                        </a:cubicBezTo>
                        <a:cubicBezTo>
                          <a:pt x="144" y="183"/>
                          <a:pt x="133" y="178"/>
                          <a:pt x="119" y="175"/>
                        </a:cubicBezTo>
                        <a:close/>
                        <a:moveTo>
                          <a:pt x="94" y="63"/>
                        </a:moveTo>
                        <a:cubicBezTo>
                          <a:pt x="82" y="66"/>
                          <a:pt x="74" y="69"/>
                          <a:pt x="67" y="74"/>
                        </a:cubicBezTo>
                        <a:cubicBezTo>
                          <a:pt x="61" y="78"/>
                          <a:pt x="58" y="85"/>
                          <a:pt x="58" y="94"/>
                        </a:cubicBezTo>
                        <a:cubicBezTo>
                          <a:pt x="58" y="103"/>
                          <a:pt x="61" y="109"/>
                          <a:pt x="67" y="114"/>
                        </a:cubicBezTo>
                        <a:cubicBezTo>
                          <a:pt x="73" y="118"/>
                          <a:pt x="82" y="122"/>
                          <a:pt x="94" y="126"/>
                        </a:cubicBezTo>
                        <a:lnTo>
                          <a:pt x="94" y="63"/>
                        </a:lnTo>
                        <a:close/>
                        <a:moveTo>
                          <a:pt x="94" y="168"/>
                        </a:moveTo>
                        <a:cubicBezTo>
                          <a:pt x="76" y="164"/>
                          <a:pt x="61" y="160"/>
                          <a:pt x="49" y="155"/>
                        </a:cubicBezTo>
                        <a:cubicBezTo>
                          <a:pt x="36" y="150"/>
                          <a:pt x="27" y="143"/>
                          <a:pt x="19" y="134"/>
                        </a:cubicBezTo>
                        <a:cubicBezTo>
                          <a:pt x="12" y="125"/>
                          <a:pt x="8" y="113"/>
                          <a:pt x="8" y="98"/>
                        </a:cubicBezTo>
                        <a:cubicBezTo>
                          <a:pt x="8" y="79"/>
                          <a:pt x="15" y="64"/>
                          <a:pt x="30" y="52"/>
                        </a:cubicBezTo>
                        <a:cubicBezTo>
                          <a:pt x="45" y="40"/>
                          <a:pt x="66" y="33"/>
                          <a:pt x="94" y="31"/>
                        </a:cubicBezTo>
                        <a:cubicBezTo>
                          <a:pt x="94" y="13"/>
                          <a:pt x="94" y="13"/>
                          <a:pt x="94" y="13"/>
                        </a:cubicBezTo>
                        <a:cubicBezTo>
                          <a:pt x="94" y="4"/>
                          <a:pt x="98" y="0"/>
                          <a:pt x="106" y="0"/>
                        </a:cubicBezTo>
                        <a:cubicBezTo>
                          <a:pt x="115" y="0"/>
                          <a:pt x="119" y="4"/>
                          <a:pt x="119" y="13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34" y="32"/>
                          <a:pt x="146" y="34"/>
                          <a:pt x="156" y="38"/>
                        </a:cubicBezTo>
                        <a:cubicBezTo>
                          <a:pt x="167" y="42"/>
                          <a:pt x="175" y="47"/>
                          <a:pt x="183" y="54"/>
                        </a:cubicBezTo>
                        <a:cubicBezTo>
                          <a:pt x="189" y="60"/>
                          <a:pt x="194" y="66"/>
                          <a:pt x="197" y="72"/>
                        </a:cubicBezTo>
                        <a:cubicBezTo>
                          <a:pt x="200" y="78"/>
                          <a:pt x="202" y="83"/>
                          <a:pt x="202" y="88"/>
                        </a:cubicBezTo>
                        <a:cubicBezTo>
                          <a:pt x="202" y="94"/>
                          <a:pt x="200" y="98"/>
                          <a:pt x="195" y="102"/>
                        </a:cubicBezTo>
                        <a:cubicBezTo>
                          <a:pt x="190" y="106"/>
                          <a:pt x="184" y="108"/>
                          <a:pt x="177" y="108"/>
                        </a:cubicBezTo>
                        <a:cubicBezTo>
                          <a:pt x="164" y="108"/>
                          <a:pt x="155" y="102"/>
                          <a:pt x="151" y="91"/>
                        </a:cubicBezTo>
                        <a:cubicBezTo>
                          <a:pt x="147" y="77"/>
                          <a:pt x="136" y="68"/>
                          <a:pt x="119" y="63"/>
                        </a:cubicBezTo>
                        <a:cubicBezTo>
                          <a:pt x="119" y="132"/>
                          <a:pt x="119" y="132"/>
                          <a:pt x="119" y="132"/>
                        </a:cubicBezTo>
                        <a:cubicBezTo>
                          <a:pt x="136" y="136"/>
                          <a:pt x="149" y="139"/>
                          <a:pt x="159" y="142"/>
                        </a:cubicBezTo>
                        <a:cubicBezTo>
                          <a:pt x="169" y="145"/>
                          <a:pt x="178" y="150"/>
                          <a:pt x="185" y="155"/>
                        </a:cubicBezTo>
                        <a:cubicBezTo>
                          <a:pt x="194" y="161"/>
                          <a:pt x="200" y="169"/>
                          <a:pt x="205" y="177"/>
                        </a:cubicBezTo>
                        <a:cubicBezTo>
                          <a:pt x="209" y="185"/>
                          <a:pt x="212" y="195"/>
                          <a:pt x="212" y="204"/>
                        </a:cubicBezTo>
                        <a:cubicBezTo>
                          <a:pt x="212" y="217"/>
                          <a:pt x="208" y="229"/>
                          <a:pt x="201" y="240"/>
                        </a:cubicBezTo>
                        <a:cubicBezTo>
                          <a:pt x="194" y="250"/>
                          <a:pt x="183" y="259"/>
                          <a:pt x="169" y="266"/>
                        </a:cubicBezTo>
                        <a:cubicBezTo>
                          <a:pt x="155" y="273"/>
                          <a:pt x="138" y="277"/>
                          <a:pt x="119" y="279"/>
                        </a:cubicBezTo>
                        <a:cubicBezTo>
                          <a:pt x="119" y="319"/>
                          <a:pt x="119" y="319"/>
                          <a:pt x="119" y="319"/>
                        </a:cubicBezTo>
                        <a:cubicBezTo>
                          <a:pt x="119" y="326"/>
                          <a:pt x="118" y="331"/>
                          <a:pt x="117" y="334"/>
                        </a:cubicBezTo>
                        <a:cubicBezTo>
                          <a:pt x="115" y="337"/>
                          <a:pt x="112" y="338"/>
                          <a:pt x="107" y="338"/>
                        </a:cubicBezTo>
                        <a:cubicBezTo>
                          <a:pt x="102" y="338"/>
                          <a:pt x="99" y="337"/>
                          <a:pt x="97" y="334"/>
                        </a:cubicBezTo>
                        <a:cubicBezTo>
                          <a:pt x="95" y="332"/>
                          <a:pt x="94" y="328"/>
                          <a:pt x="94" y="323"/>
                        </a:cubicBezTo>
                        <a:cubicBezTo>
                          <a:pt x="94" y="279"/>
                          <a:pt x="94" y="279"/>
                          <a:pt x="94" y="279"/>
                        </a:cubicBezTo>
                        <a:cubicBezTo>
                          <a:pt x="78" y="277"/>
                          <a:pt x="64" y="274"/>
                          <a:pt x="53" y="270"/>
                        </a:cubicBezTo>
                        <a:cubicBezTo>
                          <a:pt x="41" y="265"/>
                          <a:pt x="31" y="259"/>
                          <a:pt x="23" y="253"/>
                        </a:cubicBezTo>
                        <a:cubicBezTo>
                          <a:pt x="15" y="246"/>
                          <a:pt x="9" y="239"/>
                          <a:pt x="6" y="231"/>
                        </a:cubicBezTo>
                        <a:cubicBezTo>
                          <a:pt x="2" y="224"/>
                          <a:pt x="0" y="217"/>
                          <a:pt x="0" y="210"/>
                        </a:cubicBezTo>
                        <a:cubicBezTo>
                          <a:pt x="0" y="204"/>
                          <a:pt x="2" y="200"/>
                          <a:pt x="8" y="195"/>
                        </a:cubicBezTo>
                        <a:cubicBezTo>
                          <a:pt x="13" y="191"/>
                          <a:pt x="19" y="189"/>
                          <a:pt x="26" y="189"/>
                        </a:cubicBezTo>
                        <a:cubicBezTo>
                          <a:pt x="32" y="189"/>
                          <a:pt x="38" y="190"/>
                          <a:pt x="42" y="192"/>
                        </a:cubicBezTo>
                        <a:cubicBezTo>
                          <a:pt x="46" y="195"/>
                          <a:pt x="49" y="198"/>
                          <a:pt x="50" y="202"/>
                        </a:cubicBezTo>
                        <a:cubicBezTo>
                          <a:pt x="54" y="211"/>
                          <a:pt x="57" y="218"/>
                          <a:pt x="60" y="223"/>
                        </a:cubicBezTo>
                        <a:cubicBezTo>
                          <a:pt x="63" y="227"/>
                          <a:pt x="67" y="232"/>
                          <a:pt x="72" y="236"/>
                        </a:cubicBezTo>
                        <a:cubicBezTo>
                          <a:pt x="77" y="240"/>
                          <a:pt x="85" y="243"/>
                          <a:pt x="94" y="245"/>
                        </a:cubicBezTo>
                        <a:lnTo>
                          <a:pt x="94" y="16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9" name="TextBox 78"/>
                <p:cNvSpPr txBox="1"/>
                <p:nvPr/>
              </p:nvSpPr>
              <p:spPr>
                <a:xfrm>
                  <a:off x="5225099" y="2206694"/>
                  <a:ext cx="649537" cy="1902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9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Travel &amp; Expenses</a:t>
                  </a:r>
                </a:p>
              </p:txBody>
            </p: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100000"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7161" y="1846763"/>
                  <a:ext cx="345873" cy="30569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2959989" y="1518730"/>
                <a:ext cx="2901738" cy="2672115"/>
                <a:chOff x="2959989" y="1518730"/>
                <a:chExt cx="2901738" cy="2672115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 rot="18338753">
                  <a:off x="3592499" y="3912752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64" name="Rounded Rectangle 63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65" name="Rounded Rectangle 64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66" name="Rounded Rectangle 65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 rot="20239093">
                  <a:off x="3021683" y="3301217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61" name="Rounded Rectangle 60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 rot="1378384">
                  <a:off x="2959989" y="2463963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58" name="Rounded Rectangle 57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9" name="Rounded Rectangle 58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 rot="20211716">
                  <a:off x="5356900" y="2483791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55" name="Rounded Rectangle 54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6" name="Rounded Rectangle 55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7" name="Rounded Rectangle 56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 rot="18724500">
                  <a:off x="4881922" y="1779042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52" name="Rounded Rectangle 51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 rot="2893983">
                  <a:off x="3424427" y="1745464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49" name="Rounded Rectangle 48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 rot="3141833">
                  <a:off x="4731391" y="3910114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46" name="Rounded Rectangle 45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 rot="1409156">
                  <a:off x="5315569" y="3231133"/>
                  <a:ext cx="504827" cy="51360"/>
                  <a:chOff x="4343400" y="2880048"/>
                  <a:chExt cx="504827" cy="51360"/>
                </a:xfrm>
              </p:grpSpPr>
              <p:sp>
                <p:nvSpPr>
                  <p:cNvPr id="43" name="Rounded Rectangle 42"/>
                  <p:cNvSpPr/>
                  <p:nvPr/>
                </p:nvSpPr>
                <p:spPr bwMode="gray">
                  <a:xfrm>
                    <a:off x="4357689" y="2894832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 bwMode="gray">
                  <a:xfrm>
                    <a:off x="4343400" y="2880048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 bwMode="gray">
                  <a:xfrm>
                    <a:off x="4348162" y="2887505"/>
                    <a:ext cx="490538" cy="3657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lang="en-US"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3505552" y="1931494"/>
                <a:ext cx="1791787" cy="1791787"/>
                <a:chOff x="3492450" y="1931494"/>
                <a:chExt cx="1791787" cy="1791787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3492450" y="1931494"/>
                  <a:ext cx="1791787" cy="1791787"/>
                  <a:chOff x="3610245" y="2297371"/>
                  <a:chExt cx="1374541" cy="119541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6" name="Ellipse 18"/>
                  <p:cNvSpPr/>
                  <p:nvPr/>
                </p:nvSpPr>
                <p:spPr bwMode="gray">
                  <a:xfrm>
                    <a:off x="3610245" y="2297371"/>
                    <a:ext cx="1374541" cy="119541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 algn="ctr">
                    <a:gradFill flip="none" rotWithShape="1">
                      <a:gsLst>
                        <a:gs pos="0">
                          <a:schemeClr val="tx1">
                            <a:alpha val="81000"/>
                          </a:schemeClr>
                        </a:gs>
                        <a:gs pos="50000">
                          <a:srgbClr val="4B4B4B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2700000" scaled="1"/>
                      <a:tileRect/>
                    </a:gradFill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7" name="Ellipse 14"/>
                  <p:cNvSpPr/>
                  <p:nvPr/>
                </p:nvSpPr>
                <p:spPr bwMode="gray">
                  <a:xfrm>
                    <a:off x="3724790" y="2396989"/>
                    <a:ext cx="1145451" cy="99617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8900000" scaled="1"/>
                    <a:tileRect/>
                  </a:gradFill>
                  <a:ln w="6350" algn="ctr">
                    <a:noFill/>
                    <a:miter lim="800000"/>
                    <a:headEnd/>
                    <a:tailEnd/>
                  </a:ln>
                </p:spPr>
                <p:txBody>
                  <a:bodyPr lIns="90000" tIns="72000" rIns="90000" bIns="72000" rtlCol="0" anchor="ctr"/>
                  <a:lstStyle/>
                  <a:p>
                    <a:pPr algn="ctr" defTabSz="1023830" fontAlgn="base">
                      <a:spcBef>
                        <a:spcPct val="50000"/>
                      </a:spcBef>
                      <a:spcAft>
                        <a:spcPct val="0"/>
                      </a:spcAft>
                      <a:buClr>
                        <a:srgbClr val="F0AB00"/>
                      </a:buClr>
                      <a:buSzPct val="80000"/>
                    </a:pPr>
                    <a:endParaRPr sz="2300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28" name="Freihandform 19"/>
                  <p:cNvSpPr/>
                  <p:nvPr/>
                </p:nvSpPr>
                <p:spPr bwMode="gray">
                  <a:xfrm>
                    <a:off x="3970244" y="2411220"/>
                    <a:ext cx="490908" cy="946367"/>
                  </a:xfrm>
                  <a:custGeom>
                    <a:avLst/>
                    <a:gdLst>
                      <a:gd name="connsiteX0" fmla="*/ 945931 w 945931"/>
                      <a:gd name="connsiteY0" fmla="*/ 0 h 2096814"/>
                      <a:gd name="connsiteX1" fmla="*/ 283779 w 945931"/>
                      <a:gd name="connsiteY1" fmla="*/ 993228 h 2096814"/>
                      <a:gd name="connsiteX2" fmla="*/ 0 w 945931"/>
                      <a:gd name="connsiteY2" fmla="*/ 2096814 h 2096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45931" h="2096814">
                        <a:moveTo>
                          <a:pt x="945931" y="0"/>
                        </a:moveTo>
                        <a:cubicBezTo>
                          <a:pt x="693682" y="321879"/>
                          <a:pt x="441434" y="643759"/>
                          <a:pt x="283779" y="993228"/>
                        </a:cubicBezTo>
                        <a:cubicBezTo>
                          <a:pt x="126124" y="1342697"/>
                          <a:pt x="0" y="2096814"/>
                          <a:pt x="0" y="2096814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9" name="Freihandform 24"/>
                  <p:cNvSpPr/>
                  <p:nvPr/>
                </p:nvSpPr>
                <p:spPr bwMode="gray">
                  <a:xfrm>
                    <a:off x="4272970" y="2361411"/>
                    <a:ext cx="441817" cy="896558"/>
                  </a:xfrm>
                  <a:custGeom>
                    <a:avLst/>
                    <a:gdLst>
                      <a:gd name="connsiteX0" fmla="*/ 0 w 851338"/>
                      <a:gd name="connsiteY0" fmla="*/ 0 h 1986455"/>
                      <a:gd name="connsiteX1" fmla="*/ 583324 w 851338"/>
                      <a:gd name="connsiteY1" fmla="*/ 945931 h 1986455"/>
                      <a:gd name="connsiteX2" fmla="*/ 851338 w 851338"/>
                      <a:gd name="connsiteY2" fmla="*/ 1986455 h 1986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51338" h="1986455">
                        <a:moveTo>
                          <a:pt x="0" y="0"/>
                        </a:moveTo>
                        <a:cubicBezTo>
                          <a:pt x="220717" y="307427"/>
                          <a:pt x="441434" y="614855"/>
                          <a:pt x="583324" y="945931"/>
                        </a:cubicBezTo>
                        <a:cubicBezTo>
                          <a:pt x="725214" y="1277007"/>
                          <a:pt x="851338" y="1986455"/>
                          <a:pt x="851338" y="1986455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0" name="Freihandform 25"/>
                  <p:cNvSpPr/>
                  <p:nvPr/>
                </p:nvSpPr>
                <p:spPr bwMode="gray">
                  <a:xfrm>
                    <a:off x="3806608" y="2589108"/>
                    <a:ext cx="1096360" cy="327314"/>
                  </a:xfrm>
                  <a:custGeom>
                    <a:avLst/>
                    <a:gdLst>
                      <a:gd name="connsiteX0" fmla="*/ 0 w 2112579"/>
                      <a:gd name="connsiteY0" fmla="*/ 0 h 725213"/>
                      <a:gd name="connsiteX1" fmla="*/ 993227 w 2112579"/>
                      <a:gd name="connsiteY1" fmla="*/ 173420 h 725213"/>
                      <a:gd name="connsiteX2" fmla="*/ 1655379 w 2112579"/>
                      <a:gd name="connsiteY2" fmla="*/ 441434 h 725213"/>
                      <a:gd name="connsiteX3" fmla="*/ 2112579 w 2112579"/>
                      <a:gd name="connsiteY3" fmla="*/ 725213 h 725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2579" h="725213">
                        <a:moveTo>
                          <a:pt x="0" y="0"/>
                        </a:moveTo>
                        <a:cubicBezTo>
                          <a:pt x="358665" y="49924"/>
                          <a:pt x="717331" y="99848"/>
                          <a:pt x="993227" y="173420"/>
                        </a:cubicBezTo>
                        <a:cubicBezTo>
                          <a:pt x="1269124" y="246992"/>
                          <a:pt x="1468820" y="349469"/>
                          <a:pt x="1655379" y="441434"/>
                        </a:cubicBezTo>
                        <a:cubicBezTo>
                          <a:pt x="1841938" y="533399"/>
                          <a:pt x="2039007" y="672661"/>
                          <a:pt x="2112579" y="725213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1" name="Freihandform 26"/>
                  <p:cNvSpPr/>
                  <p:nvPr/>
                </p:nvSpPr>
                <p:spPr bwMode="gray">
                  <a:xfrm>
                    <a:off x="3692063" y="2722966"/>
                    <a:ext cx="1178179" cy="285960"/>
                  </a:xfrm>
                  <a:custGeom>
                    <a:avLst/>
                    <a:gdLst>
                      <a:gd name="connsiteX0" fmla="*/ 2270235 w 2270235"/>
                      <a:gd name="connsiteY0" fmla="*/ 18731 h 633586"/>
                      <a:gd name="connsiteX1" fmla="*/ 1513490 w 2270235"/>
                      <a:gd name="connsiteY1" fmla="*/ 34496 h 633586"/>
                      <a:gd name="connsiteX2" fmla="*/ 662152 w 2270235"/>
                      <a:gd name="connsiteY2" fmla="*/ 334041 h 633586"/>
                      <a:gd name="connsiteX3" fmla="*/ 0 w 2270235"/>
                      <a:gd name="connsiteY3" fmla="*/ 633586 h 633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70235" h="633586">
                        <a:moveTo>
                          <a:pt x="2270235" y="18731"/>
                        </a:moveTo>
                        <a:cubicBezTo>
                          <a:pt x="2025869" y="337"/>
                          <a:pt x="1781504" y="-18056"/>
                          <a:pt x="1513490" y="34496"/>
                        </a:cubicBezTo>
                        <a:cubicBezTo>
                          <a:pt x="1245476" y="87048"/>
                          <a:pt x="914400" y="234193"/>
                          <a:pt x="662152" y="334041"/>
                        </a:cubicBezTo>
                        <a:cubicBezTo>
                          <a:pt x="409904" y="433889"/>
                          <a:pt x="0" y="633586"/>
                          <a:pt x="0" y="633586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Freihandform 27"/>
                  <p:cNvSpPr/>
                  <p:nvPr/>
                </p:nvSpPr>
                <p:spPr bwMode="gray">
                  <a:xfrm>
                    <a:off x="3986608" y="2461029"/>
                    <a:ext cx="482726" cy="925020"/>
                  </a:xfrm>
                  <a:custGeom>
                    <a:avLst/>
                    <a:gdLst>
                      <a:gd name="connsiteX0" fmla="*/ 0 w 930166"/>
                      <a:gd name="connsiteY0" fmla="*/ 0 h 2049517"/>
                      <a:gd name="connsiteX1" fmla="*/ 31531 w 930166"/>
                      <a:gd name="connsiteY1" fmla="*/ 472965 h 2049517"/>
                      <a:gd name="connsiteX2" fmla="*/ 299545 w 930166"/>
                      <a:gd name="connsiteY2" fmla="*/ 1182414 h 2049517"/>
                      <a:gd name="connsiteX3" fmla="*/ 930166 w 930166"/>
                      <a:gd name="connsiteY3" fmla="*/ 2049517 h 2049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166" h="2049517">
                        <a:moveTo>
                          <a:pt x="0" y="0"/>
                        </a:moveTo>
                        <a:lnTo>
                          <a:pt x="31531" y="472965"/>
                        </a:lnTo>
                        <a:cubicBezTo>
                          <a:pt x="81455" y="670034"/>
                          <a:pt x="149773" y="919655"/>
                          <a:pt x="299545" y="1182414"/>
                        </a:cubicBezTo>
                        <a:cubicBezTo>
                          <a:pt x="449317" y="1445173"/>
                          <a:pt x="930166" y="2049517"/>
                          <a:pt x="930166" y="2049517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3" name="Freihandform 28"/>
                  <p:cNvSpPr/>
                  <p:nvPr/>
                </p:nvSpPr>
                <p:spPr bwMode="gray">
                  <a:xfrm>
                    <a:off x="3708426" y="2361411"/>
                    <a:ext cx="621817" cy="711553"/>
                  </a:xfrm>
                  <a:custGeom>
                    <a:avLst/>
                    <a:gdLst>
                      <a:gd name="connsiteX0" fmla="*/ 1198180 w 1198180"/>
                      <a:gd name="connsiteY0" fmla="*/ 0 h 1576551"/>
                      <a:gd name="connsiteX1" fmla="*/ 788276 w 1198180"/>
                      <a:gd name="connsiteY1" fmla="*/ 362607 h 1576551"/>
                      <a:gd name="connsiteX2" fmla="*/ 362607 w 1198180"/>
                      <a:gd name="connsiteY2" fmla="*/ 867103 h 1576551"/>
                      <a:gd name="connsiteX3" fmla="*/ 0 w 1198180"/>
                      <a:gd name="connsiteY3" fmla="*/ 1576551 h 1576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98180" h="1576551">
                        <a:moveTo>
                          <a:pt x="1198180" y="0"/>
                        </a:moveTo>
                        <a:cubicBezTo>
                          <a:pt x="1062859" y="109045"/>
                          <a:pt x="927538" y="218090"/>
                          <a:pt x="788276" y="362607"/>
                        </a:cubicBezTo>
                        <a:cubicBezTo>
                          <a:pt x="649014" y="507124"/>
                          <a:pt x="493986" y="664779"/>
                          <a:pt x="362607" y="867103"/>
                        </a:cubicBezTo>
                        <a:cubicBezTo>
                          <a:pt x="231228" y="1069427"/>
                          <a:pt x="0" y="1576551"/>
                          <a:pt x="0" y="1576551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4" name="Freihandform 30"/>
                  <p:cNvSpPr/>
                  <p:nvPr/>
                </p:nvSpPr>
                <p:spPr bwMode="gray">
                  <a:xfrm>
                    <a:off x="3749336" y="3008925"/>
                    <a:ext cx="1145451" cy="119635"/>
                  </a:xfrm>
                  <a:custGeom>
                    <a:avLst/>
                    <a:gdLst>
                      <a:gd name="connsiteX0" fmla="*/ 2207172 w 2207172"/>
                      <a:gd name="connsiteY0" fmla="*/ 0 h 265068"/>
                      <a:gd name="connsiteX1" fmla="*/ 1466193 w 2207172"/>
                      <a:gd name="connsiteY1" fmla="*/ 236482 h 265068"/>
                      <a:gd name="connsiteX2" fmla="*/ 567559 w 2207172"/>
                      <a:gd name="connsiteY2" fmla="*/ 252248 h 265068"/>
                      <a:gd name="connsiteX3" fmla="*/ 0 w 2207172"/>
                      <a:gd name="connsiteY3" fmla="*/ 157655 h 2650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07172" h="265068">
                        <a:moveTo>
                          <a:pt x="2207172" y="0"/>
                        </a:moveTo>
                        <a:cubicBezTo>
                          <a:pt x="1973317" y="97220"/>
                          <a:pt x="1739462" y="194441"/>
                          <a:pt x="1466193" y="236482"/>
                        </a:cubicBezTo>
                        <a:cubicBezTo>
                          <a:pt x="1192924" y="278523"/>
                          <a:pt x="811924" y="265386"/>
                          <a:pt x="567559" y="252248"/>
                        </a:cubicBezTo>
                        <a:cubicBezTo>
                          <a:pt x="323194" y="239110"/>
                          <a:pt x="0" y="157655"/>
                          <a:pt x="0" y="157655"/>
                        </a:cubicBezTo>
                      </a:path>
                    </a:pathLst>
                  </a:custGeom>
                  <a:noFill/>
                  <a:ln w="28575" algn="ctr">
                    <a:solidFill>
                      <a:schemeClr val="tx2">
                        <a:lumMod val="40000"/>
                        <a:lumOff val="60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tlCol="0" anchor="ctr"/>
                  <a:lstStyle/>
                  <a:p>
                    <a:pPr algn="ctr" defTabSz="1023967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sz="2000" dirty="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5" name="Ellipse 18"/>
                <p:cNvSpPr/>
                <p:nvPr/>
              </p:nvSpPr>
              <p:spPr bwMode="gray">
                <a:xfrm>
                  <a:off x="3580797" y="2019841"/>
                  <a:ext cx="1615092" cy="1615092"/>
                </a:xfrm>
                <a:prstGeom prst="ellipse">
                  <a:avLst/>
                </a:prstGeom>
                <a:noFill/>
                <a:ln w="130175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algn="ctr" defTabSz="1023830"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endParaRPr sz="2300" kern="0" dirty="0">
                    <a:solidFill>
                      <a:srgbClr val="00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771323" y="2191415"/>
                <a:ext cx="1275610" cy="1219505"/>
                <a:chOff x="3681472" y="2091659"/>
                <a:chExt cx="1480178" cy="1415066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812561" y="2257989"/>
                  <a:ext cx="586621" cy="124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Discover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837317" y="3379472"/>
                  <a:ext cx="552114" cy="124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Connect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400036" y="3382500"/>
                  <a:ext cx="761314" cy="124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Collaborate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301068" y="2091659"/>
                  <a:ext cx="860582" cy="2484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Gain </a:t>
                  </a:r>
                  <a:b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US" sz="800" b="1" kern="0" dirty="0">
                      <a:solidFill>
                        <a:srgbClr val="0000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Insights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929090" y="2639950"/>
                  <a:ext cx="1000707" cy="4037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defTabSz="1023967" fontAlgn="base">
                    <a:spcBef>
                      <a:spcPts val="504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en-US" sz="1300" b="1" kern="0" dirty="0">
                      <a:solidFill>
                        <a:srgbClr val="FFFFFF"/>
                      </a:soli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Business</a:t>
                  </a:r>
                  <a:br>
                    <a:rPr lang="en-US" sz="1300" b="1" kern="0" dirty="0">
                      <a:solidFill>
                        <a:srgbClr val="FFFFFF"/>
                      </a:soli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US" sz="1300" b="1" kern="0" dirty="0">
                      <a:solidFill>
                        <a:srgbClr val="FFFFFF"/>
                      </a:solidFill>
                      <a:effectLst>
                        <a:outerShdw blurRad="50800" dist="38100" algn="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Network</a:t>
                  </a: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7332" y="2350579"/>
                  <a:ext cx="321413" cy="321412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7230" y="3042808"/>
                  <a:ext cx="321413" cy="321412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1866" y="3061085"/>
                  <a:ext cx="321412" cy="321412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1472" y="2394798"/>
                  <a:ext cx="321413" cy="32141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79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67911" y="6037098"/>
            <a:ext cx="2563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Spend Categories for Global Top2000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BentonSans Regular" panose="02000503000000020004" pitchFamily="2" charset="0"/>
              <a:ea typeface="Arial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29296" y="1233115"/>
            <a:ext cx="2222505" cy="650721"/>
            <a:chOff x="2108405" y="545868"/>
            <a:chExt cx="2651060" cy="760661"/>
          </a:xfrm>
        </p:grpSpPr>
        <p:sp>
          <p:nvSpPr>
            <p:cNvPr id="25" name="TextBox 24"/>
            <p:cNvSpPr txBox="1"/>
            <p:nvPr/>
          </p:nvSpPr>
          <p:spPr>
            <a:xfrm>
              <a:off x="2108405" y="835631"/>
              <a:ext cx="1091037" cy="470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3060" kern="0" dirty="0" smtClean="0">
                  <a:solidFill>
                    <a:schemeClr val="bg2">
                      <a:lumMod val="50000"/>
                    </a:schemeClr>
                  </a:solidFill>
                  <a:latin typeface="BentonSans Bold" panose="02000803000000020004" pitchFamily="2" charset="0"/>
                  <a:ea typeface="Arial Unicode MS" pitchFamily="34" charset="-128"/>
                  <a:cs typeface="Arial Unicode MS" pitchFamily="34" charset="-128"/>
                </a:rPr>
                <a:t>11</a:t>
              </a:r>
              <a:r>
                <a:rPr lang="en-US" sz="3060" kern="0" dirty="0" smtClean="0">
                  <a:solidFill>
                    <a:schemeClr val="bg2">
                      <a:lumMod val="50000"/>
                    </a:schemeClr>
                  </a:solidFill>
                  <a:latin typeface="BentonSans Regular" panose="02000503000000020004" pitchFamily="2" charset="0"/>
                  <a:ea typeface="Arial Unicode MS" pitchFamily="34" charset="-128"/>
                  <a:cs typeface="Arial Unicode MS" pitchFamily="34" charset="-128"/>
                </a:rPr>
                <a:t>%</a:t>
              </a:r>
            </a:p>
          </p:txBody>
        </p:sp>
        <p:sp>
          <p:nvSpPr>
            <p:cNvPr id="2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400495" y="545868"/>
              <a:ext cx="358970" cy="31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96525" y="1543918"/>
            <a:ext cx="1080596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Viajes</a:t>
            </a:r>
            <a:r>
              <a:rPr lang="en-US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y </a:t>
            </a:r>
            <a:r>
              <a:rPr lang="en-US" sz="9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otros</a:t>
            </a:r>
            <a:r>
              <a:rPr lang="en-US" sz="9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9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servicios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BentonSans Book" panose="020005030000000200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6869" y="2891637"/>
            <a:ext cx="914666" cy="40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23</a:t>
            </a: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760" y="3336836"/>
            <a:ext cx="19021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Indirecto</a:t>
            </a:r>
            <a:endParaRPr lang="en-US" sz="900" kern="0" dirty="0">
              <a:solidFill>
                <a:schemeClr val="tx1">
                  <a:lumMod val="75000"/>
                  <a:lumOff val="25000"/>
                </a:schemeClr>
              </a:solidFill>
              <a:latin typeface="BentonSans Book" panose="020005030000000200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2851" y="4364325"/>
            <a:ext cx="914666" cy="40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9129" y="4822431"/>
            <a:ext cx="67790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Capex</a:t>
            </a:r>
            <a:endParaRPr 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BentonSans Medium" panose="020006030000000200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9316" y="4903222"/>
            <a:ext cx="914666" cy="402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27</a:t>
            </a: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4680" y="5058125"/>
            <a:ext cx="126333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Directo</a:t>
            </a:r>
            <a:r>
              <a:rPr 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105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Logistica</a:t>
            </a:r>
            <a:endParaRPr 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BentonSans Medium" panose="020006030000000200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33349" y="2296204"/>
            <a:ext cx="914666" cy="470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Bold" panose="02000803000000020004" pitchFamily="2" charset="0"/>
                <a:ea typeface="Arial Unicode MS" pitchFamily="34" charset="-128"/>
                <a:cs typeface="Arial Unicode MS" pitchFamily="34" charset="-128"/>
              </a:rPr>
              <a:t>28</a:t>
            </a:r>
            <a:r>
              <a:rPr lang="en-US" sz="3060" kern="0" dirty="0" smtClean="0">
                <a:solidFill>
                  <a:schemeClr val="bg2">
                    <a:lumMod val="50000"/>
                  </a:schemeClr>
                </a:solidFill>
                <a:latin typeface="BentonSans Regular" panose="02000503000000020004" pitchFamily="2" charset="0"/>
                <a:ea typeface="Arial Unicode MS" pitchFamily="34" charset="-128"/>
                <a:cs typeface="Arial Unicode MS" pitchFamily="34" charset="-128"/>
              </a:rPr>
              <a:t>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33349" y="2752858"/>
            <a:ext cx="203499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50" kern="0" dirty="0" err="1" smtClean="0">
                <a:solidFill>
                  <a:schemeClr val="bg2">
                    <a:lumMod val="50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Fuerza</a:t>
            </a:r>
            <a:r>
              <a:rPr lang="en-US" sz="1050" kern="0" dirty="0" smtClean="0">
                <a:solidFill>
                  <a:schemeClr val="bg2">
                    <a:lumMod val="50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50" kern="0" dirty="0" err="1" smtClean="0">
                <a:solidFill>
                  <a:schemeClr val="bg2">
                    <a:lumMod val="50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laboral</a:t>
            </a:r>
            <a:r>
              <a:rPr lang="en-US" sz="1050" kern="0" dirty="0" smtClean="0">
                <a:solidFill>
                  <a:schemeClr val="bg2">
                    <a:lumMod val="50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050" kern="0" dirty="0" err="1" smtClean="0">
                <a:solidFill>
                  <a:schemeClr val="bg2">
                    <a:lumMod val="50000"/>
                  </a:schemeClr>
                </a:solidFill>
                <a:latin typeface="BentonSans Medium" panose="02000603000000020004" pitchFamily="2" charset="0"/>
                <a:ea typeface="Arial Unicode MS" pitchFamily="34" charset="-128"/>
                <a:cs typeface="Arial Unicode MS" pitchFamily="34" charset="-128"/>
              </a:rPr>
              <a:t>tercerizada</a:t>
            </a:r>
            <a:endParaRPr lang="en-US" sz="1050" kern="0" dirty="0">
              <a:solidFill>
                <a:schemeClr val="bg2">
                  <a:lumMod val="50000"/>
                </a:schemeClr>
              </a:solidFill>
              <a:latin typeface="BentonSans Medium" panose="02000603000000020004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0" y="1951402"/>
            <a:ext cx="3163601" cy="2915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211084" y="332656"/>
            <a:ext cx="6400512" cy="756000"/>
          </a:xfrm>
        </p:spPr>
        <p:txBody>
          <a:bodyPr vert="horz" lIns="0" tIns="0" rIns="0" bIns="0" rtlCol="0" anchor="ctr" anchorCtr="0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CL" sz="3200" dirty="0" smtClean="0">
                <a:solidFill>
                  <a:schemeClr val="tx1"/>
                </a:solidFill>
                <a:latin typeface="BentonSans Bold" panose="02000803000000020004" pitchFamily="2" charset="0"/>
              </a:rPr>
              <a:t>El desafío de gestionar las distintas formas de gasto</a:t>
            </a:r>
            <a:br>
              <a:rPr lang="es-CL" sz="3200" dirty="0" smtClean="0">
                <a:solidFill>
                  <a:schemeClr val="tx1"/>
                </a:solidFill>
                <a:latin typeface="BentonSans Bold" panose="02000803000000020004" pitchFamily="2" charset="0"/>
              </a:rPr>
            </a:br>
            <a:endParaRPr lang="es-CL" sz="1200" b="0" kern="0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847217" y="5805264"/>
            <a:ext cx="2584189" cy="214038"/>
            <a:chOff x="325025" y="5176838"/>
            <a:chExt cx="2584189" cy="214038"/>
          </a:xfrm>
        </p:grpSpPr>
        <p:grpSp>
          <p:nvGrpSpPr>
            <p:cNvPr id="43" name="Group 42"/>
            <p:cNvGrpSpPr/>
            <p:nvPr/>
          </p:nvGrpSpPr>
          <p:grpSpPr>
            <a:xfrm flipH="1">
              <a:off x="1313341" y="5224188"/>
              <a:ext cx="119337" cy="119337"/>
              <a:chOff x="295136" y="5194300"/>
              <a:chExt cx="149226" cy="149226"/>
            </a:xfrm>
          </p:grpSpPr>
          <p:sp>
            <p:nvSpPr>
              <p:cNvPr id="60" name="Oval 59"/>
              <p:cNvSpPr/>
              <p:nvPr/>
            </p:nvSpPr>
            <p:spPr bwMode="gray">
              <a:xfrm>
                <a:off x="325025" y="5224189"/>
                <a:ext cx="89447" cy="89447"/>
              </a:xfrm>
              <a:prstGeom prst="ellipse">
                <a:avLst/>
              </a:prstGeom>
              <a:solidFill>
                <a:schemeClr val="tx2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gray">
              <a:xfrm>
                <a:off x="295136" y="5194300"/>
                <a:ext cx="149226" cy="149226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44" name="Straight Connector 43"/>
            <p:cNvCxnSpPr>
              <a:endCxn id="61" idx="6"/>
            </p:cNvCxnSpPr>
            <p:nvPr/>
          </p:nvCxnSpPr>
          <p:spPr>
            <a:xfrm>
              <a:off x="325025" y="5283857"/>
              <a:ext cx="98831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 flipH="1">
              <a:off x="1510099" y="5176838"/>
              <a:ext cx="214042" cy="214038"/>
              <a:chOff x="295136" y="5194300"/>
              <a:chExt cx="149226" cy="149226"/>
            </a:xfrm>
          </p:grpSpPr>
          <p:sp>
            <p:nvSpPr>
              <p:cNvPr id="58" name="Oval 57"/>
              <p:cNvSpPr/>
              <p:nvPr/>
            </p:nvSpPr>
            <p:spPr bwMode="gray">
              <a:xfrm>
                <a:off x="325025" y="5224189"/>
                <a:ext cx="89447" cy="89447"/>
              </a:xfrm>
              <a:prstGeom prst="ellipse">
                <a:avLst/>
              </a:prstGeom>
              <a:solidFill>
                <a:schemeClr val="tx2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gray">
              <a:xfrm>
                <a:off x="295136" y="5194300"/>
                <a:ext cx="149226" cy="149226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flipH="1">
              <a:off x="1801561" y="5224188"/>
              <a:ext cx="119337" cy="119337"/>
              <a:chOff x="295136" y="5194300"/>
              <a:chExt cx="149226" cy="149226"/>
            </a:xfrm>
          </p:grpSpPr>
          <p:sp>
            <p:nvSpPr>
              <p:cNvPr id="56" name="Oval 55"/>
              <p:cNvSpPr/>
              <p:nvPr/>
            </p:nvSpPr>
            <p:spPr bwMode="gray">
              <a:xfrm>
                <a:off x="325025" y="5224189"/>
                <a:ext cx="89447" cy="89447"/>
              </a:xfrm>
              <a:prstGeom prst="ellipse">
                <a:avLst/>
              </a:prstGeom>
              <a:solidFill>
                <a:schemeClr val="tx2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295136" y="5194300"/>
                <a:ext cx="149226" cy="149226"/>
              </a:xfrm>
              <a:prstGeom prst="ellipse">
                <a:avLst/>
              </a:prstGeom>
              <a:noFill/>
              <a:ln w="1270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1920898" y="5283857"/>
              <a:ext cx="98831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1" idx="2"/>
              <a:endCxn id="59" idx="6"/>
            </p:cNvCxnSpPr>
            <p:nvPr/>
          </p:nvCxnSpPr>
          <p:spPr>
            <a:xfrm>
              <a:off x="1432678" y="5283857"/>
              <a:ext cx="7742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24141" y="5283857"/>
              <a:ext cx="77421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90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5" y="274639"/>
            <a:ext cx="8569882" cy="1143000"/>
          </a:xfrm>
        </p:spPr>
        <p:txBody>
          <a:bodyPr/>
          <a:lstStyle/>
          <a:p>
            <a:r>
              <a:rPr lang="es-ES" sz="2000" dirty="0" smtClean="0"/>
              <a:t>En la carrera por la eficiencia de la contratación, la </a:t>
            </a:r>
            <a:r>
              <a:rPr lang="es-ES" sz="2000" dirty="0" smtClean="0">
                <a:solidFill>
                  <a:srgbClr val="FF0000"/>
                </a:solidFill>
              </a:rPr>
              <a:t>colaboración </a:t>
            </a:r>
            <a:br>
              <a:rPr lang="es-ES" sz="2000" dirty="0" smtClean="0">
                <a:solidFill>
                  <a:srgbClr val="FF0000"/>
                </a:solidFill>
              </a:rPr>
            </a:br>
            <a:r>
              <a:rPr lang="es-ES" sz="2000" dirty="0" err="1" smtClean="0">
                <a:solidFill>
                  <a:srgbClr val="FF0000"/>
                </a:solidFill>
              </a:rPr>
              <a:t>interempresarial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está mejorando la productividad y las ganancias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99" y="2455849"/>
            <a:ext cx="8494776" cy="25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04564" y="2592795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+mj-lt"/>
              </a:rPr>
              <a:t>41%</a:t>
            </a:r>
          </a:p>
          <a:p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Improved collaboration across silos</a:t>
            </a:r>
            <a:endParaRPr lang="en-US" sz="11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673" y="1973807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55%</a:t>
            </a:r>
          </a:p>
          <a:p>
            <a:r>
              <a:rPr lang="en-US" sz="1100" dirty="0">
                <a:solidFill>
                  <a:srgbClr val="FFC000"/>
                </a:solidFill>
                <a:latin typeface="+mn-lt"/>
              </a:rPr>
              <a:t>Better information </a:t>
            </a: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FFC000"/>
                </a:solidFill>
                <a:latin typeface="+mn-lt"/>
              </a:rPr>
            </a:b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sharing</a:t>
            </a:r>
            <a:endParaRPr lang="en-US" sz="11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9995" y="2903180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24%</a:t>
            </a:r>
          </a:p>
          <a:p>
            <a:r>
              <a:rPr lang="en-US" sz="1100" dirty="0">
                <a:solidFill>
                  <a:srgbClr val="FFC000"/>
                </a:solidFill>
                <a:latin typeface="+mn-lt"/>
              </a:rPr>
              <a:t>increased</a:t>
            </a:r>
          </a:p>
          <a:p>
            <a:pPr>
              <a:lnSpc>
                <a:spcPts val="1000"/>
              </a:lnSpc>
            </a:pPr>
            <a:r>
              <a:rPr lang="en-US" sz="1100" dirty="0">
                <a:solidFill>
                  <a:srgbClr val="FFC000"/>
                </a:solidFill>
                <a:latin typeface="+mn-lt"/>
              </a:rPr>
              <a:t>revenue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1180" y="1944159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77%</a:t>
            </a:r>
          </a:p>
          <a:p>
            <a:r>
              <a:rPr lang="en-US" sz="1100" dirty="0">
                <a:solidFill>
                  <a:srgbClr val="FFC000"/>
                </a:solidFill>
                <a:latin typeface="+mn-lt"/>
              </a:rPr>
              <a:t>Increased access </a:t>
            </a: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FFC000"/>
                </a:solidFill>
                <a:latin typeface="+mn-lt"/>
              </a:rPr>
            </a:b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to </a:t>
            </a:r>
            <a:r>
              <a:rPr lang="en-US" sz="1100" dirty="0">
                <a:solidFill>
                  <a:srgbClr val="FFC000"/>
                </a:solidFill>
                <a:latin typeface="+mn-lt"/>
              </a:rPr>
              <a:t>knowledge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414" y="2006463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63%</a:t>
            </a:r>
          </a:p>
          <a:p>
            <a:pPr>
              <a:lnSpc>
                <a:spcPts val="1000"/>
              </a:lnSpc>
            </a:pPr>
            <a:r>
              <a:rPr lang="en-US" sz="1100" dirty="0">
                <a:solidFill>
                  <a:srgbClr val="FFC000"/>
                </a:solidFill>
                <a:latin typeface="+mn-lt"/>
              </a:rPr>
              <a:t>Increased marketing effectiveness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6863" y="2800751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43%</a:t>
            </a:r>
          </a:p>
          <a:p>
            <a:r>
              <a:rPr lang="en-US" sz="1100" dirty="0">
                <a:solidFill>
                  <a:srgbClr val="FFC000"/>
                </a:solidFill>
                <a:latin typeface="+mn-lt"/>
              </a:rPr>
              <a:t>Greater market </a:t>
            </a: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1100" dirty="0" smtClean="0">
                <a:solidFill>
                  <a:srgbClr val="FFC000"/>
                </a:solidFill>
                <a:latin typeface="+mn-lt"/>
              </a:rPr>
            </a:b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share</a:t>
            </a:r>
            <a:endParaRPr lang="en-US" sz="11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0660" y="3363812"/>
            <a:ext cx="1947672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400"/>
              </a:lnSpc>
            </a:pPr>
            <a:r>
              <a:rPr lang="en-US" sz="2800" b="1" dirty="0">
                <a:solidFill>
                  <a:srgbClr val="FFC000"/>
                </a:solidFill>
                <a:latin typeface="+mj-lt"/>
              </a:rPr>
              <a:t>8%</a:t>
            </a:r>
          </a:p>
          <a:p>
            <a:r>
              <a:rPr lang="en-US" sz="1100" dirty="0">
                <a:solidFill>
                  <a:srgbClr val="FFC000"/>
                </a:solidFill>
                <a:latin typeface="+mn-lt"/>
              </a:rPr>
              <a:t>Higher margins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325925" y="4773535"/>
            <a:ext cx="8492150" cy="1160540"/>
          </a:xfrm>
          <a:prstGeom prst="rect">
            <a:avLst/>
          </a:prstGeom>
          <a:solidFill>
            <a:srgbClr val="003054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52" y="5007114"/>
            <a:ext cx="8358097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“Networked enterprises were 50% more likely than their peers to have increased sales, higher profit  margins, gain market share, and be a market leader.”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752" y="6096002"/>
            <a:ext cx="77703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800" i="1" kern="0" dirty="0" smtClean="0">
                <a:ea typeface="Arial Unicode MS" pitchFamily="34" charset="-128"/>
                <a:cs typeface="Arial Unicode MS" pitchFamily="34" charset="-128"/>
              </a:rPr>
              <a:t>*Source: McKinsey on Business Technology, Spring 2011 – “The Rise of the Networked Enterprise” </a:t>
            </a:r>
          </a:p>
        </p:txBody>
      </p:sp>
    </p:spTree>
    <p:extLst>
      <p:ext uri="{BB962C8B-B14F-4D97-AF65-F5344CB8AC3E}">
        <p14:creationId xmlns:p14="http://schemas.microsoft.com/office/powerpoint/2010/main" val="26707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Abastecimiento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predictor</a:t>
            </a:r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3"/>
          <a:srcRect t="7856" b="7856"/>
          <a:stretch>
            <a:fillRect/>
          </a:stretch>
        </p:blipFill>
        <p:spPr>
          <a:xfrm>
            <a:off x="4654800" y="1692002"/>
            <a:ext cx="4165200" cy="4392000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24000" y="1556792"/>
            <a:ext cx="4165200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390" tIns="51195" rIns="102390" bIns="51195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3000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B125"/>
              </a:buClr>
              <a:buSzPct val="50000"/>
              <a:buFont typeface="Symbol" pitchFamily="18" charset="2"/>
              <a:buChar char="¨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Arial Narrow" pitchFamily="34" charset="0"/>
              <a:buChar char="–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B125"/>
              </a:buClr>
              <a:buFont typeface="Arial" charset="0"/>
              <a:buChar char="»"/>
              <a:defRPr sz="1800">
                <a:solidFill>
                  <a:srgbClr val="B2B2B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800">
                <a:solidFill>
                  <a:srgbClr val="B2B2B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rgbClr val="B2B2B2"/>
                </a:solidFill>
                <a:latin typeface="+mn-lt"/>
              </a:defRPr>
            </a:lvl9pPr>
          </a:lstStyle>
          <a:p>
            <a:pPr defTabSz="1023967">
              <a:buClr>
                <a:srgbClr val="99CC00"/>
              </a:buClr>
            </a:pPr>
            <a:r>
              <a:rPr lang="es-CL" sz="2300" b="0" dirty="0" smtClean="0">
                <a:solidFill>
                  <a:srgbClr val="000000"/>
                </a:solidFill>
              </a:rPr>
              <a:t>“En el futuro, el Abastecimiento estará focalizado más en mirar hacia adelante, haciendo análisis predictivo…necesitamos predecir como un producto se desempeñará desde una perspectiva de calidad y costos. Tenemos que entender rápidamente como reaccionar cuando los datos nos anuncian cambios.” </a:t>
            </a:r>
          </a:p>
          <a:p>
            <a:pPr algn="r" defTabSz="1023967">
              <a:buClr>
                <a:srgbClr val="99CC00"/>
              </a:buClr>
            </a:pPr>
            <a:r>
              <a:rPr lang="es-CL" sz="1300" b="0" dirty="0" smtClean="0">
                <a:solidFill>
                  <a:srgbClr val="000000"/>
                </a:solidFill>
              </a:rPr>
              <a:t>-- Kevin </a:t>
            </a:r>
            <a:r>
              <a:rPr lang="es-CL" sz="1300" b="0" dirty="0" err="1" smtClean="0">
                <a:solidFill>
                  <a:srgbClr val="000000"/>
                </a:solidFill>
              </a:rPr>
              <a:t>Castle</a:t>
            </a:r>
            <a:r>
              <a:rPr lang="es-CL" sz="1300" b="0" dirty="0" smtClean="0">
                <a:solidFill>
                  <a:srgbClr val="000000"/>
                </a:solidFill>
              </a:rPr>
              <a:t>, ex-CPO </a:t>
            </a:r>
            <a:r>
              <a:rPr lang="es-CL" sz="1300" b="0" dirty="0" err="1" smtClean="0">
                <a:solidFill>
                  <a:srgbClr val="000000"/>
                </a:solidFill>
              </a:rPr>
              <a:t>Varian</a:t>
            </a:r>
            <a:r>
              <a:rPr lang="es-CL" sz="1300" b="0" dirty="0" smtClean="0">
                <a:solidFill>
                  <a:srgbClr val="000000"/>
                </a:solidFill>
              </a:rPr>
              <a:t>, Inc.</a:t>
            </a:r>
            <a:br>
              <a:rPr lang="es-CL" sz="1300" b="0" dirty="0" smtClean="0">
                <a:solidFill>
                  <a:srgbClr val="000000"/>
                </a:solidFill>
              </a:rPr>
            </a:br>
            <a:r>
              <a:rPr lang="es-CL" sz="1100" b="0" i="1" dirty="0" err="1" smtClean="0">
                <a:solidFill>
                  <a:srgbClr val="000000"/>
                </a:solidFill>
              </a:rPr>
              <a:t>Vision</a:t>
            </a:r>
            <a:r>
              <a:rPr lang="es-CL" sz="1100" b="0" i="1" dirty="0" smtClean="0">
                <a:solidFill>
                  <a:srgbClr val="000000"/>
                </a:solidFill>
              </a:rPr>
              <a:t> 2020: Ideas </a:t>
            </a:r>
            <a:r>
              <a:rPr lang="es-CL" sz="1100" b="0" i="1" dirty="0" err="1" smtClean="0">
                <a:solidFill>
                  <a:srgbClr val="000000"/>
                </a:solidFill>
              </a:rPr>
              <a:t>for</a:t>
            </a:r>
            <a:r>
              <a:rPr lang="es-CL" sz="1100" b="0" i="1" dirty="0" smtClean="0">
                <a:solidFill>
                  <a:srgbClr val="000000"/>
                </a:solidFill>
              </a:rPr>
              <a:t> </a:t>
            </a:r>
            <a:r>
              <a:rPr lang="es-CL" sz="1100" b="0" i="1" dirty="0" err="1" smtClean="0">
                <a:solidFill>
                  <a:srgbClr val="000000"/>
                </a:solidFill>
              </a:rPr>
              <a:t>Procurement</a:t>
            </a:r>
            <a:r>
              <a:rPr lang="es-CL" sz="1100" b="0" i="1" dirty="0" smtClean="0">
                <a:solidFill>
                  <a:srgbClr val="000000"/>
                </a:solidFill>
              </a:rPr>
              <a:t> in 2020</a:t>
            </a:r>
            <a:endParaRPr lang="es-CL" sz="1300" b="0" i="1" dirty="0" smtClean="0">
              <a:solidFill>
                <a:srgbClr val="000000"/>
              </a:solidFill>
            </a:endParaRPr>
          </a:p>
          <a:p>
            <a:pPr algn="r" defTabSz="1023967">
              <a:buClr>
                <a:srgbClr val="99CC00"/>
              </a:buClr>
            </a:pPr>
            <a:endParaRPr lang="es-CL" sz="13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3"/>
            <a:ext cx="9144000" cy="6714067"/>
          </a:xfrm>
          <a:prstGeom prst="rect">
            <a:avLst/>
          </a:prstGeom>
        </p:spPr>
      </p:pic>
      <p:pic>
        <p:nvPicPr>
          <p:cNvPr id="4" name="Picture 3" descr="274094_h_ergb_s_g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26050" r="5453" b="19011"/>
          <a:stretch/>
        </p:blipFill>
        <p:spPr>
          <a:xfrm>
            <a:off x="1" y="0"/>
            <a:ext cx="92093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8581" y="1361287"/>
            <a:ext cx="4790934" cy="5335583"/>
          </a:xfrm>
          <a:prstGeom prst="rect">
            <a:avLst/>
          </a:prstGeom>
          <a:noFill/>
        </p:spPr>
        <p:txBody>
          <a:bodyPr wrap="square" lIns="102383" tIns="51191" rIns="102383" bIns="51191" rtlCol="0">
            <a:spAutoFit/>
          </a:bodyPr>
          <a:lstStyle/>
          <a:p>
            <a:pPr algn="ctr"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Abastecimiento</a:t>
            </a:r>
            <a:r>
              <a:rPr lang="en-US" sz="4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del </a:t>
            </a:r>
            <a:r>
              <a:rPr lang="en-US" sz="45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futuro</a:t>
            </a:r>
            <a:r>
              <a:rPr lang="en-US" sz="4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…</a:t>
            </a:r>
          </a:p>
          <a:p>
            <a:pPr algn="r" defTabSz="1023967" fontAlgn="base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algn="r"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Conectado</a:t>
            </a: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 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algn="r"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Inteligente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algn="r"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Predictivo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algn="ctr" defTabSz="1023967" fontAlgn="base">
              <a:spcBef>
                <a:spcPct val="0"/>
              </a:spcBef>
              <a:spcAft>
                <a:spcPct val="0"/>
              </a:spcAft>
            </a:pPr>
            <a:endParaRPr lang="en-US" sz="4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  <a:p>
            <a:pPr algn="ctr" defTabSz="1023967" fontAlgn="base">
              <a:spcBef>
                <a:spcPct val="0"/>
              </a:spcBef>
              <a:spcAft>
                <a:spcPct val="0"/>
              </a:spcAft>
            </a:pPr>
            <a:endParaRPr lang="en-US" sz="4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942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503" y="2603683"/>
            <a:ext cx="6553337" cy="738664"/>
          </a:xfrm>
        </p:spPr>
        <p:txBody>
          <a:bodyPr/>
          <a:lstStyle/>
          <a:p>
            <a:r>
              <a:rPr lang="es-MX" dirty="0" smtClean="0"/>
              <a:t>…y ahora que 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90" y="4462463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2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4" y="287701"/>
            <a:ext cx="8651964" cy="899654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Procurement</a:t>
            </a:r>
            <a:r>
              <a:rPr lang="de-DE" dirty="0" smtClean="0"/>
              <a:t>: </a:t>
            </a:r>
            <a:r>
              <a:rPr lang="de-DE" dirty="0" err="1" smtClean="0"/>
              <a:t>Perspectiva</a:t>
            </a:r>
            <a:r>
              <a:rPr lang="de-DE" dirty="0" smtClean="0"/>
              <a:t> </a:t>
            </a:r>
            <a:r>
              <a:rPr lang="de-DE" dirty="0"/>
              <a:t>del </a:t>
            </a:r>
            <a:r>
              <a:rPr lang="de-DE" dirty="0" smtClean="0"/>
              <a:t>CEO/CFO</a:t>
            </a:r>
            <a:endParaRPr lang="en-US" sz="2400" dirty="0"/>
          </a:p>
        </p:txBody>
      </p:sp>
      <p:grpSp>
        <p:nvGrpSpPr>
          <p:cNvPr id="3" name="Group 8"/>
          <p:cNvGrpSpPr/>
          <p:nvPr/>
        </p:nvGrpSpPr>
        <p:grpSpPr>
          <a:xfrm>
            <a:off x="367367" y="1762128"/>
            <a:ext cx="8252758" cy="3971922"/>
            <a:chOff x="508904" y="2885619"/>
            <a:chExt cx="7734300" cy="29591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904" y="2885619"/>
              <a:ext cx="7734300" cy="295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4285" y="3320143"/>
              <a:ext cx="3135086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 bwMode="gray">
          <a:xfrm>
            <a:off x="293914" y="1621971"/>
            <a:ext cx="740229" cy="359229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de-DE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914" y="1631108"/>
            <a:ext cx="4199832" cy="553998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s-CL" b="1" dirty="0" smtClean="0">
                <a:solidFill>
                  <a:schemeClr val="bg1"/>
                </a:solidFill>
                <a:cs typeface="Arial"/>
              </a:rPr>
              <a:t>¿D</a:t>
            </a:r>
            <a:r>
              <a:rPr lang="es" b="1" dirty="0" smtClean="0">
                <a:solidFill>
                  <a:schemeClr val="bg1"/>
                </a:solidFill>
                <a:cs typeface="Arial"/>
              </a:rPr>
              <a:t>ónde estan las oportunidades para incrementar nuestra contribución?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4" y="1868944"/>
            <a:ext cx="4003312" cy="14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439742"/>
            <a:ext cx="3951150" cy="472722"/>
          </a:xfrm>
          <a:prstGeom prst="rect">
            <a:avLst/>
          </a:prstGeom>
          <a:noFill/>
        </p:spPr>
        <p:txBody>
          <a:bodyPr wrap="square" lIns="102390" tIns="51195" rIns="102390" bIns="51195" rtlCol="0">
            <a:spAutoFit/>
          </a:bodyPr>
          <a:lstStyle/>
          <a:p>
            <a:pPr algn="ctr"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 Narrow"/>
              </a:rPr>
              <a:t>www.futureofprocurement.com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02670" y="1759752"/>
            <a:ext cx="4853507" cy="4939134"/>
            <a:chOff x="15326506" y="631369"/>
            <a:chExt cx="9136695" cy="8142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" r="2911"/>
            <a:stretch/>
          </p:blipFill>
          <p:spPr>
            <a:xfrm>
              <a:off x="20914455" y="631369"/>
              <a:ext cx="3548746" cy="3548746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" r="5867"/>
            <a:stretch/>
          </p:blipFill>
          <p:spPr>
            <a:xfrm>
              <a:off x="17521724" y="2488920"/>
              <a:ext cx="4315287" cy="4315287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6" r="9586"/>
            <a:stretch/>
          </p:blipFill>
          <p:spPr>
            <a:xfrm flipH="1">
              <a:off x="15326506" y="1184845"/>
              <a:ext cx="3353380" cy="3353380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6" r="15956"/>
            <a:stretch/>
          </p:blipFill>
          <p:spPr>
            <a:xfrm>
              <a:off x="15653005" y="5225144"/>
              <a:ext cx="2569681" cy="2569681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7" b="7467"/>
            <a:stretch/>
          </p:blipFill>
          <p:spPr>
            <a:xfrm>
              <a:off x="19986173" y="5671103"/>
              <a:ext cx="3102428" cy="3102428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5641118" y="234989"/>
            <a:ext cx="3266075" cy="1283144"/>
            <a:chOff x="7573" y="2206605"/>
            <a:chExt cx="7943141" cy="3241798"/>
          </a:xfrm>
        </p:grpSpPr>
        <p:sp>
          <p:nvSpPr>
            <p:cNvPr id="11" name="1 CuadroTexto"/>
            <p:cNvSpPr txBox="1"/>
            <p:nvPr/>
          </p:nvSpPr>
          <p:spPr>
            <a:xfrm>
              <a:off x="5889968" y="4552023"/>
              <a:ext cx="2060746" cy="896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50" dirty="0" err="1" smtClean="0"/>
                <a:t>Neils</a:t>
              </a:r>
              <a:r>
                <a:rPr lang="es-MX" sz="1050" dirty="0" smtClean="0"/>
                <a:t> Bohr</a:t>
              </a:r>
              <a:endParaRPr lang="en-US" sz="1050" dirty="0"/>
            </a:p>
          </p:txBody>
        </p:sp>
        <p:sp>
          <p:nvSpPr>
            <p:cNvPr id="12" name="2 Rectángulo"/>
            <p:cNvSpPr/>
            <p:nvPr/>
          </p:nvSpPr>
          <p:spPr>
            <a:xfrm>
              <a:off x="7573" y="2206605"/>
              <a:ext cx="6912769" cy="2214587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L" b="1" i="1" dirty="0" smtClean="0">
                  <a:effectLst/>
                </a:rPr>
                <a:t>“Predecir es difícil… especialmente el futuro”</a:t>
              </a:r>
              <a:endParaRPr lang="en-US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4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7337" y="260648"/>
            <a:ext cx="7749548" cy="2196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2390" tIns="51195" rIns="102390" bIns="51195" rtlCol="0">
            <a:spAutoFit/>
          </a:bodyPr>
          <a:lstStyle/>
          <a:p>
            <a:pPr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3400" dirty="0">
                <a:solidFill>
                  <a:srgbClr val="000000"/>
                </a:solidFill>
                <a:latin typeface="Arial Narrow"/>
              </a:rPr>
              <a:t>“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Será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más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bien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un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estándar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el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ver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a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Abastecimiento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como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responsable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de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generar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valor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más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allá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de solo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lograr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reducción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 de </a:t>
            </a:r>
            <a:r>
              <a:rPr lang="en-US" sz="3400" dirty="0" err="1">
                <a:solidFill>
                  <a:srgbClr val="000000"/>
                </a:solidFill>
                <a:latin typeface="Arial Narrow"/>
              </a:rPr>
              <a:t>costos</a:t>
            </a:r>
            <a:r>
              <a:rPr lang="en-US" sz="3400" dirty="0">
                <a:solidFill>
                  <a:srgbClr val="000000"/>
                </a:solidFill>
                <a:latin typeface="Arial Narrow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337" y="3388278"/>
            <a:ext cx="3533080" cy="365000"/>
          </a:xfrm>
          <a:prstGeom prst="rect">
            <a:avLst/>
          </a:prstGeom>
          <a:noFill/>
        </p:spPr>
        <p:txBody>
          <a:bodyPr wrap="square" lIns="102390" tIns="51195" rIns="102390" bIns="51195" rtlCol="0">
            <a:spAutoFit/>
          </a:bodyPr>
          <a:lstStyle/>
          <a:p>
            <a:pPr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000000"/>
                </a:solidFill>
                <a:latin typeface="Arial Narrow"/>
                <a:hlinkClick r:id="rId3"/>
              </a:rPr>
              <a:t>www.futureofprocurement.com</a:t>
            </a:r>
            <a:r>
              <a:rPr lang="en-US" sz="1700" dirty="0" smtClean="0">
                <a:solidFill>
                  <a:srgbClr val="000000"/>
                </a:solidFill>
                <a:latin typeface="Arial Narrow"/>
              </a:rPr>
              <a:t>  </a:t>
            </a:r>
            <a:endParaRPr lang="en-US" sz="17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80" y="2757881"/>
            <a:ext cx="3002793" cy="641999"/>
          </a:xfrm>
          <a:prstGeom prst="rect">
            <a:avLst/>
          </a:prstGeom>
          <a:noFill/>
        </p:spPr>
        <p:txBody>
          <a:bodyPr wrap="square" lIns="102390" tIns="51195" rIns="102390" bIns="51195" rtlCol="0">
            <a:spAutoFit/>
          </a:bodyPr>
          <a:lstStyle/>
          <a:p>
            <a:pPr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Narrow"/>
              </a:rPr>
              <a:t>Larry Welch</a:t>
            </a:r>
          </a:p>
          <a:p>
            <a:pPr defTabSz="1023967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Arial Narrow"/>
              </a:rPr>
              <a:t>Former CPO, Hewlett-Packard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75984" y="2756826"/>
            <a:ext cx="3368424" cy="3260439"/>
            <a:chOff x="15326506" y="631369"/>
            <a:chExt cx="9136695" cy="8142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" r="2911"/>
            <a:stretch/>
          </p:blipFill>
          <p:spPr>
            <a:xfrm>
              <a:off x="20914455" y="631369"/>
              <a:ext cx="3548746" cy="3548746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" r="5867"/>
            <a:stretch/>
          </p:blipFill>
          <p:spPr>
            <a:xfrm>
              <a:off x="17521724" y="2488920"/>
              <a:ext cx="4315287" cy="4315287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6" r="9586"/>
            <a:stretch/>
          </p:blipFill>
          <p:spPr>
            <a:xfrm flipH="1">
              <a:off x="15326506" y="1184845"/>
              <a:ext cx="3353380" cy="3353380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6" r="15956"/>
            <a:stretch/>
          </p:blipFill>
          <p:spPr>
            <a:xfrm>
              <a:off x="15653005" y="5225144"/>
              <a:ext cx="2569681" cy="2569681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7" b="7467"/>
            <a:stretch/>
          </p:blipFill>
          <p:spPr>
            <a:xfrm>
              <a:off x="19986173" y="5671103"/>
              <a:ext cx="3102428" cy="3102428"/>
            </a:xfrm>
            <a:prstGeom prst="ellipse">
              <a:avLst/>
            </a:prstGeom>
            <a:ln w="79375">
              <a:solidFill>
                <a:schemeClr val="accent1"/>
              </a:solidFill>
            </a:ln>
            <a:effectLst>
              <a:innerShdw blurRad="215900" dist="38100">
                <a:prstClr val="black">
                  <a:alpha val="71000"/>
                </a:prstClr>
              </a:inn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5899608" y="6389722"/>
            <a:ext cx="3058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dirty="0">
                <a:hlinkClick r:id="rId9"/>
              </a:rPr>
              <a:t>http://</a:t>
            </a:r>
            <a:r>
              <a:rPr lang="es-CL" sz="1200" dirty="0" smtClean="0">
                <a:hlinkClick r:id="rId9"/>
              </a:rPr>
              <a:t>www.ariba.com/programs/vision-2020</a:t>
            </a:r>
            <a:r>
              <a:rPr lang="es-CL" sz="1200" dirty="0" smtClean="0"/>
              <a:t> 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158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390" tIns="51195" rIns="102390" bIns="51195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CL" sz="3600" dirty="0" smtClean="0"/>
              <a:t>¿Donde puede Abastecimiento agregar valor?</a:t>
            </a:r>
            <a:endParaRPr lang="es-CL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1690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72" y="5877272"/>
            <a:ext cx="1112053" cy="7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Creando valor …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07" y="1255061"/>
            <a:ext cx="5872589" cy="525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35262" y="2179852"/>
            <a:ext cx="2385152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Globalización</a:t>
            </a:r>
            <a:endParaRPr lang="en-US" sz="1400" b="1" kern="0" dirty="0">
              <a:solidFill>
                <a:srgbClr val="000000"/>
              </a:solidFill>
              <a:cs typeface="BentonSans Light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Expansion a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nuevos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mercados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Estandarización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Global </a:t>
            </a: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“Supply chains”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internacionalizadas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endParaRPr lang="en-US" sz="1050" kern="0" dirty="0">
              <a:solidFill>
                <a:srgbClr val="000000"/>
              </a:solidFill>
              <a:cs typeface="BentonSans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3782" y="2179852"/>
            <a:ext cx="270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Volatilidad</a:t>
            </a:r>
            <a:endParaRPr lang="en-GB" sz="1400" b="1" kern="0" dirty="0" smtClean="0">
              <a:cs typeface="BentonSans Light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Volatilitidad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en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mercados</a:t>
            </a:r>
            <a:endParaRPr lang="en-GB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Cambios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en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tendencias</a:t>
            </a:r>
            <a:endParaRPr lang="en-GB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Crecimiento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GB" sz="1050" kern="0" dirty="0" err="1" smtClean="0">
                <a:solidFill>
                  <a:srgbClr val="000000"/>
                </a:solidFill>
                <a:cs typeface="BentonSans Book"/>
              </a:rPr>
              <a:t>más</a:t>
            </a:r>
            <a:r>
              <a:rPr lang="en-GB" sz="1050" kern="0" dirty="0" smtClean="0">
                <a:solidFill>
                  <a:srgbClr val="000000"/>
                </a:solidFill>
                <a:cs typeface="BentonSans Book"/>
              </a:rPr>
              <a:t> lento</a:t>
            </a:r>
            <a:endParaRPr lang="en-GB" sz="1050" kern="0" dirty="0">
              <a:solidFill>
                <a:srgbClr val="000000"/>
              </a:solidFill>
              <a:cs typeface="BentonSans Boo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5261" y="3765802"/>
            <a:ext cx="2385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Presión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en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Márgenes</a:t>
            </a:r>
            <a:endParaRPr lang="en-US" sz="1400" b="1" kern="0" dirty="0">
              <a:solidFill>
                <a:srgbClr val="000000"/>
              </a:solidFill>
              <a:cs typeface="BentonSans Light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Rentabilidad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por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segmentos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Reducción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de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presupuestos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Determinación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del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costo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de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servir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3782" y="3765802"/>
            <a:ext cx="2703048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Foco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en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Riesgo</a:t>
            </a:r>
            <a:endParaRPr lang="en-GB" sz="1400" b="1" kern="0" dirty="0" smtClean="0">
              <a:solidFill>
                <a:srgbClr val="000000"/>
              </a:solidFill>
              <a:cs typeface="BentonSans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Disrupción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de la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cadena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Riesgo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financiero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y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fraudes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Riesgo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en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commodities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35261" y="5315202"/>
            <a:ext cx="2385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Nuevos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modelos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de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negocio</a:t>
            </a:r>
            <a:endParaRPr lang="en-US" sz="1400" b="1" kern="0" dirty="0">
              <a:solidFill>
                <a:srgbClr val="000000"/>
              </a:solidFill>
              <a:cs typeface="BentonSans Light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Organizaciones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“Shared services” </a:t>
            </a: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Alianzas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de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negocios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Usando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 big data para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las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decisiones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3782" y="5315202"/>
            <a:ext cx="270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Cambios</a:t>
            </a:r>
            <a:r>
              <a:rPr lang="en-GB" sz="1400" b="1" kern="0" dirty="0" smtClean="0">
                <a:solidFill>
                  <a:srgbClr val="000000"/>
                </a:solidFill>
                <a:cs typeface="BentonSans Light"/>
              </a:rPr>
              <a:t> </a:t>
            </a:r>
            <a:r>
              <a:rPr lang="en-GB" sz="1400" b="1" kern="0" dirty="0" err="1" smtClean="0">
                <a:solidFill>
                  <a:srgbClr val="000000"/>
                </a:solidFill>
                <a:cs typeface="BentonSans Light"/>
              </a:rPr>
              <a:t>regulatorios</a:t>
            </a:r>
            <a:endParaRPr lang="en-US" sz="1400" b="1" kern="0" dirty="0">
              <a:solidFill>
                <a:srgbClr val="000000"/>
              </a:solidFill>
              <a:cs typeface="BentonSans Light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Compliance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en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multiples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dimensiones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Transparencia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y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apertura</a:t>
            </a:r>
            <a:endParaRPr lang="en-US" sz="1050" kern="0" dirty="0" smtClean="0">
              <a:solidFill>
                <a:srgbClr val="000000"/>
              </a:solidFill>
              <a:cs typeface="BentonSans Book"/>
            </a:endParaRPr>
          </a:p>
          <a:p>
            <a:pPr marL="171450" indent="-171450">
              <a:spcBef>
                <a:spcPts val="100"/>
              </a:spcBef>
              <a:buClr>
                <a:srgbClr val="F0AB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Regulaciones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por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país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 e </a:t>
            </a:r>
            <a:r>
              <a:rPr lang="en-US" sz="1050" kern="0" dirty="0" err="1" smtClean="0">
                <a:solidFill>
                  <a:srgbClr val="000000"/>
                </a:solidFill>
                <a:cs typeface="BentonSans Book"/>
              </a:rPr>
              <a:t>industría</a:t>
            </a:r>
            <a:r>
              <a:rPr lang="en-US" sz="1050" kern="0" dirty="0" smtClean="0">
                <a:solidFill>
                  <a:srgbClr val="000000"/>
                </a:solidFill>
                <a:cs typeface="BentonSans Book"/>
              </a:rPr>
              <a:t>.</a:t>
            </a:r>
            <a:endParaRPr lang="en-US" sz="1050" kern="0" dirty="0">
              <a:solidFill>
                <a:srgbClr val="000000"/>
              </a:solidFill>
              <a:cs typeface="BentonSans Book"/>
            </a:endParaRPr>
          </a:p>
        </p:txBody>
      </p:sp>
      <p:pic>
        <p:nvPicPr>
          <p:cNvPr id="16" name="Picture 15" descr="ecran-fleche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21" y="1667494"/>
            <a:ext cx="596636" cy="533776"/>
          </a:xfrm>
          <a:prstGeom prst="rect">
            <a:avLst/>
          </a:prstGeom>
        </p:spPr>
      </p:pic>
      <p:pic>
        <p:nvPicPr>
          <p:cNvPr id="18" name="Picture 17" descr="Dés.jpg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25" y="3215402"/>
            <a:ext cx="622141" cy="543798"/>
          </a:xfrm>
          <a:prstGeom prst="rect">
            <a:avLst/>
          </a:prstGeom>
        </p:spPr>
      </p:pic>
      <p:pic>
        <p:nvPicPr>
          <p:cNvPr id="19" name="Picture 18" descr="Pages-texte.jpg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81" y="4758141"/>
            <a:ext cx="494568" cy="540934"/>
          </a:xfrm>
          <a:prstGeom prst="rect">
            <a:avLst/>
          </a:prstGeom>
        </p:spPr>
      </p:pic>
      <p:pic>
        <p:nvPicPr>
          <p:cNvPr id="20" name="Picture 19" descr="planete.jpg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35" y="1691561"/>
            <a:ext cx="457926" cy="458909"/>
          </a:xfrm>
          <a:prstGeom prst="rect">
            <a:avLst/>
          </a:prstGeom>
        </p:spPr>
      </p:pic>
      <p:pic>
        <p:nvPicPr>
          <p:cNvPr id="21" name="Picture 20" descr="Compresse-argent.jpg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01" y="3213100"/>
            <a:ext cx="473075" cy="571500"/>
          </a:xfrm>
          <a:prstGeom prst="rect">
            <a:avLst/>
          </a:prstGeom>
        </p:spPr>
      </p:pic>
      <p:pic>
        <p:nvPicPr>
          <p:cNvPr id="22" name="Picture 21" descr="handshake.png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6"/>
          <a:stretch/>
        </p:blipFill>
        <p:spPr>
          <a:xfrm>
            <a:off x="6540077" y="4787628"/>
            <a:ext cx="761861" cy="52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5760640" cy="504056"/>
          </a:xfrm>
        </p:spPr>
        <p:txBody>
          <a:bodyPr>
            <a:noAutofit/>
          </a:bodyPr>
          <a:lstStyle/>
          <a:p>
            <a:r>
              <a:rPr lang="es-CL" sz="2400" dirty="0" smtClean="0">
                <a:solidFill>
                  <a:schemeClr val="accent2"/>
                </a:solidFill>
              </a:rPr>
              <a:t>Los desafíos de la gestión de abastecimiento</a:t>
            </a:r>
            <a:br>
              <a:rPr lang="es-CL" sz="2400" dirty="0" smtClean="0">
                <a:solidFill>
                  <a:schemeClr val="accent2"/>
                </a:solidFill>
              </a:rPr>
            </a:br>
            <a:r>
              <a:rPr lang="es-CL" sz="2400" dirty="0" smtClean="0">
                <a:solidFill>
                  <a:schemeClr val="accent2"/>
                </a:solidFill>
              </a:rPr>
              <a:t>en el ambiente actual</a:t>
            </a:r>
            <a:br>
              <a:rPr lang="es-CL" sz="2400" dirty="0" smtClean="0">
                <a:solidFill>
                  <a:schemeClr val="accent2"/>
                </a:solidFill>
              </a:rPr>
            </a:br>
            <a:r>
              <a:rPr lang="es-CL" sz="2400" dirty="0" smtClean="0">
                <a:solidFill>
                  <a:schemeClr val="accent2"/>
                </a:solidFill>
              </a:rPr>
              <a:t/>
            </a:r>
            <a:br>
              <a:rPr lang="es-CL" sz="2400" dirty="0" smtClean="0">
                <a:solidFill>
                  <a:schemeClr val="accent2"/>
                </a:solidFill>
              </a:rPr>
            </a:br>
            <a:r>
              <a:rPr lang="es-CL" sz="1400" dirty="0" smtClean="0">
                <a:solidFill>
                  <a:schemeClr val="accent2"/>
                </a:solidFill>
              </a:rPr>
              <a:t>Múltiples presiones sobre las organizaciones de compras y contrataciones</a:t>
            </a:r>
            <a:endParaRPr lang="es-CL" sz="11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2467976"/>
            <a:ext cx="2448273" cy="34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9"/>
          <a:stretch/>
        </p:blipFill>
        <p:spPr bwMode="auto">
          <a:xfrm>
            <a:off x="107503" y="354868"/>
            <a:ext cx="2507988" cy="18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6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2030</Words>
  <Application>Microsoft Office PowerPoint</Application>
  <PresentationFormat>On-screen Show (4:3)</PresentationFormat>
  <Paragraphs>377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Transformando el Abastecimiento y  los procesos de compra</vt:lpstr>
      <vt:lpstr>Abastecimiento ha estado cambiado!</vt:lpstr>
      <vt:lpstr>…y ahora que ?</vt:lpstr>
      <vt:lpstr>Procurement: Perspectiva del CEO/CFO</vt:lpstr>
      <vt:lpstr>PowerPoint Presentation</vt:lpstr>
      <vt:lpstr>PowerPoint Presentation</vt:lpstr>
      <vt:lpstr>¿Donde puede Abastecimiento agregar valor?</vt:lpstr>
      <vt:lpstr>Creando valor …</vt:lpstr>
      <vt:lpstr>Los desafíos de la gestión de abastecimiento en el ambiente actual  Múltiples presiones sobre las organizaciones de compras y contrataciones</vt:lpstr>
      <vt:lpstr>La Tecnología y el Abastecimiento </vt:lpstr>
      <vt:lpstr>PowerPoint Presentation</vt:lpstr>
      <vt:lpstr>PowerPoint Presentation</vt:lpstr>
      <vt:lpstr>¿Y si fuera posible...?  Hacer que el Abastecimiento este más a tono con los tiempos</vt:lpstr>
      <vt:lpstr>Habilitando y soportando el proceso </vt:lpstr>
      <vt:lpstr>Un mirada al proceso, tendiendo puentes que integran</vt:lpstr>
      <vt:lpstr>La problemática que enfrentamos</vt:lpstr>
      <vt:lpstr>El concepto de las Business Networks </vt:lpstr>
      <vt:lpstr>                                                                 Business Network      Compradores         Proveedores  </vt:lpstr>
      <vt:lpstr>Habilitando procesos en un Ciclo de negocio integrado</vt:lpstr>
      <vt:lpstr>Potenciando la capacidad de hacer negocios en red.</vt:lpstr>
      <vt:lpstr>El desafío de gestionar las distintas formas de gasto </vt:lpstr>
      <vt:lpstr>En la carrera por la eficiencia de la contratación, la colaboración  interempresarial está mejorando la productividad y las ganancias</vt:lpstr>
      <vt:lpstr>Abastecimiento como predictor</vt:lpstr>
      <vt:lpstr>PowerPoint Presentation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Braga, Ivan</dc:creator>
  <cp:lastModifiedBy>Braga, Ivan</cp:lastModifiedBy>
  <cp:revision>128</cp:revision>
  <dcterms:created xsi:type="dcterms:W3CDTF">2014-11-16T01:40:40Z</dcterms:created>
  <dcterms:modified xsi:type="dcterms:W3CDTF">2015-05-05T13:16:34Z</dcterms:modified>
</cp:coreProperties>
</file>